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2" r:id="rId2"/>
    <p:sldId id="591" r:id="rId3"/>
    <p:sldId id="612" r:id="rId4"/>
    <p:sldId id="693" r:id="rId5"/>
    <p:sldId id="694" r:id="rId6"/>
    <p:sldId id="614" r:id="rId7"/>
    <p:sldId id="508" r:id="rId8"/>
    <p:sldId id="507" r:id="rId9"/>
    <p:sldId id="513" r:id="rId10"/>
    <p:sldId id="515" r:id="rId11"/>
    <p:sldId id="696" r:id="rId12"/>
    <p:sldId id="692" r:id="rId13"/>
    <p:sldId id="637" r:id="rId14"/>
    <p:sldId id="651" r:id="rId15"/>
    <p:sldId id="652" r:id="rId16"/>
    <p:sldId id="698" r:id="rId17"/>
    <p:sldId id="699" r:id="rId18"/>
    <p:sldId id="700" r:id="rId19"/>
    <p:sldId id="701" r:id="rId20"/>
    <p:sldId id="702" r:id="rId21"/>
    <p:sldId id="639" r:id="rId22"/>
    <p:sldId id="704" r:id="rId23"/>
    <p:sldId id="706" r:id="rId24"/>
    <p:sldId id="705" r:id="rId25"/>
    <p:sldId id="708" r:id="rId26"/>
    <p:sldId id="668" r:id="rId27"/>
    <p:sldId id="669" r:id="rId28"/>
    <p:sldId id="667" r:id="rId29"/>
    <p:sldId id="666" r:id="rId30"/>
    <p:sldId id="445" r:id="rId31"/>
    <p:sldId id="677" r:id="rId32"/>
    <p:sldId id="681" r:id="rId33"/>
    <p:sldId id="709" r:id="rId34"/>
    <p:sldId id="682" r:id="rId35"/>
    <p:sldId id="558" r:id="rId36"/>
    <p:sldId id="714" r:id="rId37"/>
    <p:sldId id="715" r:id="rId38"/>
    <p:sldId id="716" r:id="rId39"/>
    <p:sldId id="710" r:id="rId40"/>
    <p:sldId id="603"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56">
          <p15:clr>
            <a:srgbClr val="A4A3A4"/>
          </p15:clr>
        </p15:guide>
        <p15:guide id="2" orient="horz" pos="147">
          <p15:clr>
            <a:srgbClr val="A4A3A4"/>
          </p15:clr>
        </p15:guide>
        <p15:guide id="3" pos="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C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4" autoAdjust="0"/>
    <p:restoredTop sz="84281"/>
  </p:normalViewPr>
  <p:slideViewPr>
    <p:cSldViewPr snapToGrid="0">
      <p:cViewPr varScale="1">
        <p:scale>
          <a:sx n="92" d="100"/>
          <a:sy n="92" d="100"/>
        </p:scale>
        <p:origin x="1624" y="68"/>
      </p:cViewPr>
      <p:guideLst>
        <p:guide orient="horz" pos="2156"/>
        <p:guide orient="horz" pos="147"/>
        <p:guide pos="295"/>
      </p:guideLst>
    </p:cSldViewPr>
  </p:slideViewPr>
  <p:notesTextViewPr>
    <p:cViewPr>
      <p:scale>
        <a:sx n="3" d="2"/>
        <a:sy n="3" d="2"/>
      </p:scale>
      <p:origin x="0" y="0"/>
    </p:cViewPr>
  </p:notesTextViewPr>
  <p:sorterViewPr>
    <p:cViewPr varScale="1">
      <p:scale>
        <a:sx n="1" d="1"/>
        <a:sy n="1" d="1"/>
      </p:scale>
      <p:origin x="0" y="-50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F7F0950-DD71-48EC-948F-2D6829375BC3}" type="slidenum">
              <a:rPr lang="en-US" altLang="en-US"/>
              <a:pPr/>
              <a:t>‹#›</a:t>
            </a:fld>
            <a:endParaRPr lang="en-US" altLang="en-US"/>
          </a:p>
        </p:txBody>
      </p:sp>
    </p:spTree>
    <p:extLst>
      <p:ext uri="{BB962C8B-B14F-4D97-AF65-F5344CB8AC3E}">
        <p14:creationId xmlns:p14="http://schemas.microsoft.com/office/powerpoint/2010/main" val="384756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407A12EE-3DAA-4326-A5B3-7EB1C5029C3E}" type="slidenum">
              <a:rPr lang="en-US" altLang="en-US"/>
              <a:pPr>
                <a:spcBef>
                  <a:spcPct val="0"/>
                </a:spcBef>
              </a:pPr>
              <a:t>1</a:t>
            </a:fld>
            <a:endParaRPr lang="en-US" altLang="en-US"/>
          </a:p>
        </p:txBody>
      </p:sp>
    </p:spTree>
    <p:extLst>
      <p:ext uri="{BB962C8B-B14F-4D97-AF65-F5344CB8AC3E}">
        <p14:creationId xmlns:p14="http://schemas.microsoft.com/office/powerpoint/2010/main" val="154618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relationship between age-</a:t>
            </a:r>
            <a:r>
              <a:rPr lang="en-US" dirty="0" err="1" smtClean="0"/>
              <a:t>standardised</a:t>
            </a:r>
            <a:r>
              <a:rPr lang="en-US" dirty="0" smtClean="0"/>
              <a:t> years lived with disability (YLD) rates per 100 000 people for the 21 GBD Level 2 causes and SDI (A) and the expected relationship between all-age years lived with disability (YLD) rates per 100 000 people for the 21 GBD Level 2 causes and SDI (B) by sex These stacked curves represent the average relationship between SDI and each cause of YLDs observed across all geographies over the time period 1990 to 2015. In each fi </a:t>
            </a:r>
            <a:r>
              <a:rPr lang="en-US" dirty="0" err="1" smtClean="0"/>
              <a:t>gure</a:t>
            </a:r>
            <a:r>
              <a:rPr lang="en-US" dirty="0" smtClean="0"/>
              <a:t>, the y-axis spans from lowest SDI up to highest SDI. To the left of the midline are male rates, and the female rates are to the right; higher rates are further from the midline</a:t>
            </a:r>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19</a:t>
            </a:fld>
            <a:endParaRPr lang="en-US" altLang="en-US" dirty="0"/>
          </a:p>
        </p:txBody>
      </p:sp>
    </p:spTree>
    <p:extLst>
      <p:ext uri="{BB962C8B-B14F-4D97-AF65-F5344CB8AC3E}">
        <p14:creationId xmlns:p14="http://schemas.microsoft.com/office/powerpoint/2010/main" val="686486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relationship between age-</a:t>
            </a:r>
            <a:r>
              <a:rPr lang="en-US" dirty="0" err="1" smtClean="0"/>
              <a:t>standardised</a:t>
            </a:r>
            <a:r>
              <a:rPr lang="en-US" dirty="0" smtClean="0"/>
              <a:t> years lived with disability (YLD) rates per 100 000 people for the 21 GBD Level 2 causes and SDI (A) and the expected relationship between all-age years lived with disability (YLD) rates per 100 000 people for the 21 GBD Level 2 causes and SDI (B) by sex These stacked curves represent the average relationship between SDI and each cause of YLDs observed across all geographies over the time period 1990 to 2015. In each fi </a:t>
            </a:r>
            <a:r>
              <a:rPr lang="en-US" dirty="0" err="1" smtClean="0"/>
              <a:t>gure</a:t>
            </a:r>
            <a:r>
              <a:rPr lang="en-US" dirty="0" smtClean="0"/>
              <a:t>, the y-axis spans from lowest SDI up to highest SDI. To the left of the midline are male rates, and the female rates are to the right; higher rates are further from the midline</a:t>
            </a:r>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20</a:t>
            </a:fld>
            <a:endParaRPr lang="en-US" altLang="en-US" dirty="0"/>
          </a:p>
        </p:txBody>
      </p:sp>
    </p:spTree>
    <p:extLst>
      <p:ext uri="{BB962C8B-B14F-4D97-AF65-F5344CB8AC3E}">
        <p14:creationId xmlns:p14="http://schemas.microsoft.com/office/powerpoint/2010/main" val="21679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143000" y="685800"/>
            <a:ext cx="4572000" cy="3429000"/>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6CC7DC11-E271-475F-8F05-50DF6EF9969A}" type="slidenum">
              <a:rPr lang="en-US" altLang="en-US"/>
              <a:pPr>
                <a:spcBef>
                  <a:spcPct val="0"/>
                </a:spcBef>
              </a:pPr>
              <a:t>21</a:t>
            </a:fld>
            <a:endParaRPr lang="en-US" altLang="en-US"/>
          </a:p>
        </p:txBody>
      </p:sp>
    </p:spTree>
    <p:extLst>
      <p:ext uri="{BB962C8B-B14F-4D97-AF65-F5344CB8AC3E}">
        <p14:creationId xmlns:p14="http://schemas.microsoft.com/office/powerpoint/2010/main" val="2359858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22</a:t>
            </a:fld>
            <a:endParaRPr lang="en-US" altLang="en-US" dirty="0"/>
          </a:p>
        </p:txBody>
      </p:sp>
    </p:spTree>
    <p:extLst>
      <p:ext uri="{BB962C8B-B14F-4D97-AF65-F5344CB8AC3E}">
        <p14:creationId xmlns:p14="http://schemas.microsoft.com/office/powerpoint/2010/main" val="303908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of observed versus expected age-</a:t>
            </a:r>
            <a:r>
              <a:rPr lang="en-US" dirty="0" err="1" smtClean="0"/>
              <a:t>standardised</a:t>
            </a:r>
            <a:r>
              <a:rPr lang="en-US" dirty="0" smtClean="0"/>
              <a:t> DALY rates (per 100 000) on the basis of SDI alone for both sexes combined, 2015</a:t>
            </a:r>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23</a:t>
            </a:fld>
            <a:endParaRPr lang="en-US" altLang="en-US" dirty="0"/>
          </a:p>
        </p:txBody>
      </p:sp>
    </p:spTree>
    <p:extLst>
      <p:ext uri="{BB962C8B-B14F-4D97-AF65-F5344CB8AC3E}">
        <p14:creationId xmlns:p14="http://schemas.microsoft.com/office/powerpoint/2010/main" val="187073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proportion of all-cause DALYs attributable to </a:t>
            </a:r>
            <a:r>
              <a:rPr lang="en-US" dirty="0" err="1" smtClean="0"/>
              <a:t>behavioural</a:t>
            </a:r>
            <a:r>
              <a:rPr lang="en-US" dirty="0" smtClean="0"/>
              <a:t>, environmental and occupational, and metabolic risk factors and their overlaps by region for both sexes combined in 2015</a:t>
            </a:r>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25</a:t>
            </a:fld>
            <a:endParaRPr lang="en-US" altLang="en-US" dirty="0"/>
          </a:p>
        </p:txBody>
      </p:sp>
    </p:spTree>
    <p:extLst>
      <p:ext uri="{BB962C8B-B14F-4D97-AF65-F5344CB8AC3E}">
        <p14:creationId xmlns:p14="http://schemas.microsoft.com/office/powerpoint/2010/main" val="21644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30</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36731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32</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5741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3</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2085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4</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1590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6</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0366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9</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07588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E4D85EE-C97C-4F88-9AF8-29360D7C17A8}" type="slidenum">
              <a:rPr lang="en-US" smtClean="0"/>
              <a:pPr/>
              <a:t>12</a:t>
            </a:fld>
            <a:endParaRPr lang="en-US"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146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Expected relationship between age-</a:t>
            </a:r>
            <a:r>
              <a:rPr lang="en-US" dirty="0" err="1" smtClean="0"/>
              <a:t>standardised</a:t>
            </a:r>
            <a:r>
              <a:rPr lang="en-US" dirty="0" smtClean="0"/>
              <a:t> YLL rates per 100 000 people for the 21 GBD Level 2 causes and SDI (A), the expected relationship between population and SDI (B), and the expected relationship between all-age YLL rates per 100 000 people for the 21 GBD Level 2 causes and SDI (C), by sex The stacked curves in A and C represent the average relationship between SDI and each cause of YLLs observed across all geographies over the time period 1980 to 2015. In each fi </a:t>
            </a:r>
            <a:r>
              <a:rPr lang="en-US" dirty="0" err="1" smtClean="0"/>
              <a:t>gure</a:t>
            </a:r>
            <a:r>
              <a:rPr lang="en-US" dirty="0" smtClean="0"/>
              <a:t>, the y-axis spans from the lowest SDI up to the highest SDI. To the left of the midline are male rates, and the female rates are to the right; higher rates are further from the midline</a:t>
            </a:r>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16</a:t>
            </a:fld>
            <a:endParaRPr lang="en-US" altLang="en-US" dirty="0"/>
          </a:p>
        </p:txBody>
      </p:sp>
    </p:spTree>
    <p:extLst>
      <p:ext uri="{BB962C8B-B14F-4D97-AF65-F5344CB8AC3E}">
        <p14:creationId xmlns:p14="http://schemas.microsoft.com/office/powerpoint/2010/main" val="232533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Expected relationship between age-</a:t>
            </a:r>
            <a:r>
              <a:rPr lang="en-US" dirty="0" err="1" smtClean="0"/>
              <a:t>standardised</a:t>
            </a:r>
            <a:r>
              <a:rPr lang="en-US" dirty="0" smtClean="0"/>
              <a:t> YLL rates per 100 000 people for the 21 GBD Level 2 causes and SDI (A), the expected relationship between population and SDI (B), and the expected relationship between all-age YLL rates per 100 000 people for the 21 GBD Level 2 causes and SDI (C), by sex The stacked curves in A and C represent the average relationship between SDI and each cause of YLLs observed across all geographies over the time period 1980 to 2015. In each fi </a:t>
            </a:r>
            <a:r>
              <a:rPr lang="en-US" dirty="0" err="1" smtClean="0"/>
              <a:t>gure</a:t>
            </a:r>
            <a:r>
              <a:rPr lang="en-US" dirty="0" smtClean="0"/>
              <a:t>, the y-axis spans from the lowest SDI up to the highest SDI. To the left of the midline are male rates, and the female rates are to the right; higher rates are further from the midline</a:t>
            </a:r>
          </a:p>
          <a:p>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17</a:t>
            </a:fld>
            <a:endParaRPr lang="en-US" altLang="en-US" dirty="0"/>
          </a:p>
        </p:txBody>
      </p:sp>
    </p:spTree>
    <p:extLst>
      <p:ext uri="{BB962C8B-B14F-4D97-AF65-F5344CB8AC3E}">
        <p14:creationId xmlns:p14="http://schemas.microsoft.com/office/powerpoint/2010/main" val="258637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Expected relationship between age-</a:t>
            </a:r>
            <a:r>
              <a:rPr lang="en-US" dirty="0" err="1" smtClean="0"/>
              <a:t>standardised</a:t>
            </a:r>
            <a:r>
              <a:rPr lang="en-US" dirty="0" smtClean="0"/>
              <a:t> YLL rates per 100 000 people for the 21 GBD Level 2 causes and SDI (A), the expected relationship between population and SDI (B), and the expected relationship between all-age YLL rates per 100 000 people for the 21 GBD Level 2 causes and SDI (C), by sex The stacked curves in A and C represent the average relationship between SDI and each cause of YLLs observed across all geographies over the time period 1980 to 2015. In each fi </a:t>
            </a:r>
            <a:r>
              <a:rPr lang="en-US" dirty="0" err="1" smtClean="0"/>
              <a:t>gure</a:t>
            </a:r>
            <a:r>
              <a:rPr lang="en-US" dirty="0" smtClean="0"/>
              <a:t>, the y-axis spans from the lowest SDI up to the highest SDI. To the left of the midline are male rates, and the female rates are to the right; higher rates are further from the midline</a:t>
            </a:r>
          </a:p>
          <a:p>
            <a:endParaRPr lang="en-US" dirty="0"/>
          </a:p>
        </p:txBody>
      </p:sp>
      <p:sp>
        <p:nvSpPr>
          <p:cNvPr id="4" name="Slide Number Placeholder 3"/>
          <p:cNvSpPr>
            <a:spLocks noGrp="1"/>
          </p:cNvSpPr>
          <p:nvPr>
            <p:ph type="sldNum" sz="quarter" idx="10"/>
          </p:nvPr>
        </p:nvSpPr>
        <p:spPr/>
        <p:txBody>
          <a:bodyPr/>
          <a:lstStyle/>
          <a:p>
            <a:fld id="{0F7F0950-DD71-48EC-948F-2D6829375BC3}" type="slidenum">
              <a:rPr lang="en-US" altLang="en-US" smtClean="0"/>
              <a:pPr/>
              <a:t>18</a:t>
            </a:fld>
            <a:endParaRPr lang="en-US" altLang="en-US" dirty="0"/>
          </a:p>
        </p:txBody>
      </p:sp>
    </p:spTree>
    <p:extLst>
      <p:ext uri="{BB962C8B-B14F-4D97-AF65-F5344CB8AC3E}">
        <p14:creationId xmlns:p14="http://schemas.microsoft.com/office/powerpoint/2010/main" val="3387183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4167"/>
          <a:stretch/>
        </p:blipFill>
        <p:spPr bwMode="auto">
          <a:xfrm>
            <a:off x="0" y="6010842"/>
            <a:ext cx="9151963" cy="85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userDrawn="1"/>
        </p:nvPicPr>
        <p:blipFill rotWithShape="1">
          <a:blip r:embed="rId3">
            <a:lum bright="-30000"/>
          </a:blip>
          <a:srcRect l="13858"/>
          <a:stretch/>
        </p:blipFill>
        <p:spPr>
          <a:xfrm>
            <a:off x="830580" y="5662124"/>
            <a:ext cx="2320859" cy="215539"/>
          </a:xfrm>
          <a:prstGeom prst="rect">
            <a:avLst/>
          </a:prstGeom>
        </p:spPr>
      </p:pic>
      <p:pic>
        <p:nvPicPr>
          <p:cNvPr id="10" name="Picture 9"/>
          <p:cNvPicPr>
            <a:picLocks noChangeAspect="1"/>
          </p:cNvPicPr>
          <p:nvPr userDrawn="1"/>
        </p:nvPicPr>
        <p:blipFill rotWithShape="1">
          <a:blip r:embed="rId3">
            <a:lum/>
          </a:blip>
          <a:srcRect r="87556"/>
          <a:stretch/>
        </p:blipFill>
        <p:spPr>
          <a:xfrm>
            <a:off x="457201" y="5662124"/>
            <a:ext cx="335280" cy="215539"/>
          </a:xfrm>
          <a:prstGeom prst="rect">
            <a:avLst/>
          </a:prstGeom>
        </p:spPr>
      </p:pic>
      <p:pic>
        <p:nvPicPr>
          <p:cNvPr id="11" name="Picture 58" descr="C:\Users\Sarah\Desktop\IHME_logo_rgb-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90799" y="5685189"/>
            <a:ext cx="3075688" cy="190761"/>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378914" y="2384115"/>
            <a:ext cx="7772400" cy="705283"/>
          </a:xfrm>
        </p:spPr>
        <p:txBody>
          <a:bodyPr anchor="b"/>
          <a:lstStyle>
            <a:lvl1pPr>
              <a:defRPr sz="3400">
                <a:solidFill>
                  <a:schemeClr val="accent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3676" y="3648706"/>
            <a:ext cx="7789863" cy="430887"/>
          </a:xfrm>
        </p:spPr>
        <p:txBody>
          <a:bodyPr/>
          <a:lstStyle>
            <a:lvl1pPr>
              <a:buFontTx/>
              <a:buNone/>
              <a:defRPr>
                <a:solidFill>
                  <a:schemeClr val="tx1"/>
                </a:solidFill>
              </a:defRPr>
            </a:lvl1pPr>
          </a:lstStyle>
          <a:p>
            <a:pPr lvl="0"/>
            <a:r>
              <a:rPr lang="en-US" dirty="0" smtClean="0"/>
              <a:t>Click to edit Master text styles</a:t>
            </a:r>
          </a:p>
        </p:txBody>
      </p:sp>
      <p:pic>
        <p:nvPicPr>
          <p:cNvPr id="7" name="Picture 6" descr="IHME_logo_acr_RGB_sm.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446791"/>
            <a:ext cx="1405676" cy="457210"/>
          </a:xfrm>
          <a:prstGeom prst="rect">
            <a:avLst/>
          </a:prstGeom>
        </p:spPr>
      </p:pic>
      <p:cxnSp>
        <p:nvCxnSpPr>
          <p:cNvPr id="12" name="Straight Connector 11"/>
          <p:cNvCxnSpPr/>
          <p:nvPr userDrawn="1"/>
        </p:nvCxnSpPr>
        <p:spPr>
          <a:xfrm>
            <a:off x="457200" y="3361198"/>
            <a:ext cx="822960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339169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column table with header">
    <p:spTree>
      <p:nvGrpSpPr>
        <p:cNvPr id="1" name=""/>
        <p:cNvGrpSpPr/>
        <p:nvPr/>
      </p:nvGrpSpPr>
      <p:grpSpPr>
        <a:xfrm>
          <a:off x="0" y="0"/>
          <a:ext cx="0" cy="0"/>
          <a:chOff x="0" y="0"/>
          <a:chExt cx="0" cy="0"/>
        </a:xfrm>
      </p:grpSpPr>
      <p:sp>
        <p:nvSpPr>
          <p:cNvPr id="3" name="Title 1"/>
          <p:cNvSpPr>
            <a:spLocks noGrp="1"/>
          </p:cNvSpPr>
          <p:nvPr>
            <p:ph type="title"/>
          </p:nvPr>
        </p:nvSpPr>
        <p:spPr>
          <a:xfrm>
            <a:off x="458265" y="223315"/>
            <a:ext cx="8229600" cy="51311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457200" y="1800665"/>
            <a:ext cx="2531035" cy="4086691"/>
          </a:xfrm>
          <a:noFill/>
        </p:spPr>
        <p:txBody>
          <a:bodyPr lIns="91440" tIns="91440" rIns="91440" bIns="91440">
            <a:noAutofit/>
          </a:bodyPr>
          <a:lstStyle>
            <a:lvl1pPr marL="0" indent="0">
              <a:lnSpc>
                <a:spcPct val="100000"/>
              </a:lnSpc>
              <a:spcBef>
                <a:spcPts val="0"/>
              </a:spcBef>
              <a:spcAft>
                <a:spcPts val="600"/>
              </a:spcAft>
              <a:buClr>
                <a:schemeClr val="accent1"/>
              </a:buClr>
              <a:buNone/>
              <a:defRPr sz="1800">
                <a:solidFill>
                  <a:schemeClr val="tx1"/>
                </a:solidFill>
              </a:defRPr>
            </a:lvl1pPr>
            <a:lvl2pPr>
              <a:lnSpc>
                <a:spcPct val="100000"/>
              </a:lnSpc>
              <a:spcBef>
                <a:spcPts val="72"/>
              </a:spcBef>
              <a:buClr>
                <a:schemeClr val="accent2"/>
              </a:buClr>
              <a:defRPr sz="1600"/>
            </a:lvl2pPr>
            <a:lvl3pPr>
              <a:lnSpc>
                <a:spcPct val="100000"/>
              </a:lnSpc>
              <a:spcBef>
                <a:spcPts val="72"/>
              </a:spcBef>
              <a:buClr>
                <a:schemeClr val="accent2"/>
              </a:buClr>
              <a:defRPr sz="1600"/>
            </a:lvl3pPr>
            <a:lvl4pPr>
              <a:lnSpc>
                <a:spcPct val="100000"/>
              </a:lnSpc>
              <a:spcBef>
                <a:spcPts val="72"/>
              </a:spcBef>
              <a:buClr>
                <a:schemeClr val="accent2"/>
              </a:buClr>
              <a:defRPr sz="1600"/>
            </a:lvl4pPr>
            <a:lvl5pPr>
              <a:lnSpc>
                <a:spcPct val="100000"/>
              </a:lnSpc>
              <a:spcBef>
                <a:spcPts val="72"/>
              </a:spcBef>
              <a:buClr>
                <a:schemeClr val="accent2"/>
              </a:buClr>
              <a:defRPr sz="1600"/>
            </a:lvl5pPr>
          </a:lstStyle>
          <a:p>
            <a:pPr lvl="0"/>
            <a:r>
              <a:rPr lang="en-US" dirty="0" smtClean="0"/>
              <a:t>Click to edit Master text styles</a:t>
            </a:r>
          </a:p>
        </p:txBody>
      </p:sp>
      <p:cxnSp>
        <p:nvCxnSpPr>
          <p:cNvPr id="5" name="Straight Connector 4"/>
          <p:cNvCxnSpPr/>
          <p:nvPr/>
        </p:nvCxnSpPr>
        <p:spPr>
          <a:xfrm>
            <a:off x="457200" y="1038666"/>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 Placeholder 3"/>
          <p:cNvSpPr>
            <a:spLocks noGrp="1"/>
          </p:cNvSpPr>
          <p:nvPr>
            <p:ph type="body" sz="quarter" idx="13" hasCustomPrompt="1"/>
          </p:nvPr>
        </p:nvSpPr>
        <p:spPr>
          <a:xfrm>
            <a:off x="457200" y="1046145"/>
            <a:ext cx="2531035" cy="754521"/>
          </a:xfrm>
        </p:spPr>
        <p:txBody>
          <a:bodyPr anchor="ctr" anchorCtr="0">
            <a:noAutofit/>
          </a:bodyPr>
          <a:lstStyle>
            <a:lvl1pPr marL="0" indent="0" algn="ctr">
              <a:lnSpc>
                <a:spcPct val="100000"/>
              </a:lnSpc>
              <a:spcBef>
                <a:spcPts val="72"/>
              </a:spcBef>
              <a:buClr>
                <a:schemeClr val="accent2"/>
              </a:buClr>
              <a:buNone/>
              <a:defRPr sz="1800" b="1"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sp>
        <p:nvSpPr>
          <p:cNvPr id="14" name="Text Placeholder 3"/>
          <p:cNvSpPr>
            <a:spLocks noGrp="1"/>
          </p:cNvSpPr>
          <p:nvPr>
            <p:ph type="body" sz="quarter" idx="14"/>
          </p:nvPr>
        </p:nvSpPr>
        <p:spPr>
          <a:xfrm>
            <a:off x="3260272" y="1800665"/>
            <a:ext cx="2531035" cy="4086691"/>
          </a:xfrm>
          <a:noFill/>
        </p:spPr>
        <p:txBody>
          <a:bodyPr lIns="91440" tIns="91440" rIns="91440" bIns="91440">
            <a:noAutofit/>
          </a:bodyPr>
          <a:lstStyle>
            <a:lvl1pPr marL="0" indent="0">
              <a:lnSpc>
                <a:spcPct val="100000"/>
              </a:lnSpc>
              <a:spcBef>
                <a:spcPts val="0"/>
              </a:spcBef>
              <a:spcAft>
                <a:spcPts val="600"/>
              </a:spcAft>
              <a:buClr>
                <a:schemeClr val="accent1"/>
              </a:buClr>
              <a:buNone/>
              <a:defRPr sz="1800">
                <a:solidFill>
                  <a:schemeClr val="tx1"/>
                </a:solidFill>
              </a:defRPr>
            </a:lvl1pPr>
            <a:lvl2pPr>
              <a:lnSpc>
                <a:spcPct val="100000"/>
              </a:lnSpc>
              <a:spcBef>
                <a:spcPts val="72"/>
              </a:spcBef>
              <a:buClr>
                <a:schemeClr val="accent2"/>
              </a:buClr>
              <a:defRPr sz="1600"/>
            </a:lvl2pPr>
            <a:lvl3pPr>
              <a:lnSpc>
                <a:spcPct val="100000"/>
              </a:lnSpc>
              <a:spcBef>
                <a:spcPts val="72"/>
              </a:spcBef>
              <a:buClr>
                <a:schemeClr val="accent2"/>
              </a:buClr>
              <a:defRPr sz="1600"/>
            </a:lvl3pPr>
            <a:lvl4pPr>
              <a:lnSpc>
                <a:spcPct val="100000"/>
              </a:lnSpc>
              <a:spcBef>
                <a:spcPts val="72"/>
              </a:spcBef>
              <a:buClr>
                <a:schemeClr val="accent2"/>
              </a:buClr>
              <a:defRPr sz="1600"/>
            </a:lvl4pPr>
            <a:lvl5pPr>
              <a:lnSpc>
                <a:spcPct val="100000"/>
              </a:lnSpc>
              <a:spcBef>
                <a:spcPts val="72"/>
              </a:spcBef>
              <a:buClr>
                <a:schemeClr val="accent2"/>
              </a:buClr>
              <a:defRPr sz="1600"/>
            </a:lvl5pPr>
          </a:lstStyle>
          <a:p>
            <a:pPr lvl="0"/>
            <a:r>
              <a:rPr lang="en-US" dirty="0" smtClean="0"/>
              <a:t>Click to edit Master text styles</a:t>
            </a:r>
          </a:p>
        </p:txBody>
      </p:sp>
      <p:sp>
        <p:nvSpPr>
          <p:cNvPr id="15" name="Text Placeholder 3"/>
          <p:cNvSpPr>
            <a:spLocks noGrp="1"/>
          </p:cNvSpPr>
          <p:nvPr>
            <p:ph type="body" sz="quarter" idx="15" hasCustomPrompt="1"/>
          </p:nvPr>
        </p:nvSpPr>
        <p:spPr>
          <a:xfrm>
            <a:off x="3260272" y="1046145"/>
            <a:ext cx="2531035" cy="754521"/>
          </a:xfrm>
        </p:spPr>
        <p:txBody>
          <a:bodyPr anchor="ctr" anchorCtr="0">
            <a:noAutofit/>
          </a:bodyPr>
          <a:lstStyle>
            <a:lvl1pPr marL="0" indent="0" algn="ctr">
              <a:lnSpc>
                <a:spcPct val="100000"/>
              </a:lnSpc>
              <a:spcBef>
                <a:spcPts val="72"/>
              </a:spcBef>
              <a:buClr>
                <a:schemeClr val="accent2"/>
              </a:buClr>
              <a:buNone/>
              <a:defRPr sz="1800" b="1"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sp>
        <p:nvSpPr>
          <p:cNvPr id="16" name="Text Placeholder 3"/>
          <p:cNvSpPr>
            <a:spLocks noGrp="1"/>
          </p:cNvSpPr>
          <p:nvPr>
            <p:ph type="body" sz="quarter" idx="16"/>
          </p:nvPr>
        </p:nvSpPr>
        <p:spPr>
          <a:xfrm>
            <a:off x="6062453" y="1800665"/>
            <a:ext cx="2531035" cy="4086691"/>
          </a:xfrm>
          <a:noFill/>
        </p:spPr>
        <p:txBody>
          <a:bodyPr lIns="91440" tIns="91440" rIns="91440" bIns="91440">
            <a:noAutofit/>
          </a:bodyPr>
          <a:lstStyle>
            <a:lvl1pPr marL="0" indent="0">
              <a:lnSpc>
                <a:spcPct val="100000"/>
              </a:lnSpc>
              <a:spcBef>
                <a:spcPts val="0"/>
              </a:spcBef>
              <a:spcAft>
                <a:spcPts val="600"/>
              </a:spcAft>
              <a:buClr>
                <a:schemeClr val="accent1"/>
              </a:buClr>
              <a:buNone/>
              <a:defRPr sz="1800">
                <a:solidFill>
                  <a:schemeClr val="tx1"/>
                </a:solidFill>
              </a:defRPr>
            </a:lvl1pPr>
            <a:lvl2pPr>
              <a:lnSpc>
                <a:spcPct val="100000"/>
              </a:lnSpc>
              <a:spcBef>
                <a:spcPts val="72"/>
              </a:spcBef>
              <a:buClr>
                <a:schemeClr val="accent2"/>
              </a:buClr>
              <a:defRPr sz="1600"/>
            </a:lvl2pPr>
            <a:lvl3pPr>
              <a:lnSpc>
                <a:spcPct val="100000"/>
              </a:lnSpc>
              <a:spcBef>
                <a:spcPts val="72"/>
              </a:spcBef>
              <a:buClr>
                <a:schemeClr val="accent2"/>
              </a:buClr>
              <a:defRPr sz="1600"/>
            </a:lvl3pPr>
            <a:lvl4pPr>
              <a:lnSpc>
                <a:spcPct val="100000"/>
              </a:lnSpc>
              <a:spcBef>
                <a:spcPts val="72"/>
              </a:spcBef>
              <a:buClr>
                <a:schemeClr val="accent2"/>
              </a:buClr>
              <a:defRPr sz="1600"/>
            </a:lvl4pPr>
            <a:lvl5pPr>
              <a:lnSpc>
                <a:spcPct val="100000"/>
              </a:lnSpc>
              <a:spcBef>
                <a:spcPts val="72"/>
              </a:spcBef>
              <a:buClr>
                <a:schemeClr val="accent2"/>
              </a:buClr>
              <a:defRPr sz="1600"/>
            </a:lvl5pPr>
          </a:lstStyle>
          <a:p>
            <a:pPr lvl="0"/>
            <a:r>
              <a:rPr lang="en-US" dirty="0" smtClean="0"/>
              <a:t>Click to edit Master text styles</a:t>
            </a:r>
          </a:p>
        </p:txBody>
      </p:sp>
      <p:sp>
        <p:nvSpPr>
          <p:cNvPr id="17" name="Text Placeholder 3"/>
          <p:cNvSpPr>
            <a:spLocks noGrp="1"/>
          </p:cNvSpPr>
          <p:nvPr>
            <p:ph type="body" sz="quarter" idx="17" hasCustomPrompt="1"/>
          </p:nvPr>
        </p:nvSpPr>
        <p:spPr>
          <a:xfrm>
            <a:off x="6062453" y="1046145"/>
            <a:ext cx="2531035" cy="754521"/>
          </a:xfrm>
        </p:spPr>
        <p:txBody>
          <a:bodyPr anchor="ctr" anchorCtr="0">
            <a:noAutofit/>
          </a:bodyPr>
          <a:lstStyle>
            <a:lvl1pPr marL="0" indent="0" algn="ctr">
              <a:lnSpc>
                <a:spcPct val="100000"/>
              </a:lnSpc>
              <a:spcBef>
                <a:spcPts val="72"/>
              </a:spcBef>
              <a:buClr>
                <a:schemeClr val="accent2"/>
              </a:buClr>
              <a:buNone/>
              <a:defRPr sz="1800" b="1"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cxnSp>
        <p:nvCxnSpPr>
          <p:cNvPr id="18" name="Straight Connector 17"/>
          <p:cNvCxnSpPr/>
          <p:nvPr/>
        </p:nvCxnSpPr>
        <p:spPr>
          <a:xfrm>
            <a:off x="457200" y="1800665"/>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124200" y="1038666"/>
            <a:ext cx="0" cy="484869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27271" y="1038666"/>
            <a:ext cx="0" cy="484869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57200" y="1038666"/>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457200" y="1800665"/>
            <a:ext cx="8229600"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124200" y="1038666"/>
            <a:ext cx="0" cy="484869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5927271" y="1038666"/>
            <a:ext cx="0" cy="484869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6"/>
          <p:cNvSpPr>
            <a:spLocks noGrp="1" noChangeArrowheads="1"/>
          </p:cNvSpPr>
          <p:nvPr>
            <p:ph type="sldNum" sz="quarter" idx="18"/>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39160591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rop-in Image Vertical">
    <p:spTree>
      <p:nvGrpSpPr>
        <p:cNvPr id="1" name=""/>
        <p:cNvGrpSpPr/>
        <p:nvPr/>
      </p:nvGrpSpPr>
      <p:grpSpPr>
        <a:xfrm>
          <a:off x="0" y="0"/>
          <a:ext cx="0" cy="0"/>
          <a:chOff x="0" y="0"/>
          <a:chExt cx="0" cy="0"/>
        </a:xfrm>
      </p:grpSpPr>
      <p:sp>
        <p:nvSpPr>
          <p:cNvPr id="3" name="Title 1"/>
          <p:cNvSpPr>
            <a:spLocks noGrp="1"/>
          </p:cNvSpPr>
          <p:nvPr>
            <p:ph type="title"/>
          </p:nvPr>
        </p:nvSpPr>
        <p:spPr>
          <a:xfrm>
            <a:off x="457680" y="227754"/>
            <a:ext cx="8229600" cy="5644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5" name="Text Placeholder 3"/>
          <p:cNvSpPr>
            <a:spLocks noGrp="1"/>
          </p:cNvSpPr>
          <p:nvPr>
            <p:ph type="body" sz="quarter" idx="10"/>
          </p:nvPr>
        </p:nvSpPr>
        <p:spPr>
          <a:xfrm>
            <a:off x="457200" y="1250266"/>
            <a:ext cx="2336800" cy="4656500"/>
          </a:xfrm>
        </p:spPr>
        <p:txBody>
          <a:bodyPr tIns="45720" rIns="91440" bIns="45720">
            <a:noAutofit/>
          </a:bodyPr>
          <a:lstStyle>
            <a:lvl1pPr marL="0" indent="0">
              <a:lnSpc>
                <a:spcPct val="100000"/>
              </a:lnSpc>
              <a:spcBef>
                <a:spcPts val="0"/>
              </a:spcBef>
              <a:spcAft>
                <a:spcPts val="600"/>
              </a:spcAft>
              <a:buClr>
                <a:schemeClr val="accent2"/>
              </a:buClr>
              <a:buNone/>
              <a:defRPr sz="1800">
                <a:solidFill>
                  <a:schemeClr val="tx1"/>
                </a:solidFill>
              </a:defRPr>
            </a:lvl1pPr>
            <a:lvl2pPr>
              <a:lnSpc>
                <a:spcPts val="3000"/>
              </a:lnSpc>
              <a:spcBef>
                <a:spcPts val="72"/>
              </a:spcBef>
              <a:buClr>
                <a:schemeClr val="accent2"/>
              </a:buClr>
              <a:defRPr sz="2400"/>
            </a:lvl2pPr>
            <a:lvl3pPr>
              <a:lnSpc>
                <a:spcPts val="3000"/>
              </a:lnSpc>
              <a:spcBef>
                <a:spcPts val="72"/>
              </a:spcBef>
              <a:buClr>
                <a:schemeClr val="accent2"/>
              </a:buClr>
              <a:defRPr sz="2400"/>
            </a:lvl3pPr>
            <a:lvl4pPr>
              <a:lnSpc>
                <a:spcPts val="3000"/>
              </a:lnSpc>
              <a:spcBef>
                <a:spcPts val="72"/>
              </a:spcBef>
              <a:buClr>
                <a:schemeClr val="accent2"/>
              </a:buClr>
              <a:defRPr sz="2400"/>
            </a:lvl4pPr>
            <a:lvl5pPr>
              <a:lnSpc>
                <a:spcPts val="3000"/>
              </a:lnSpc>
              <a:spcBef>
                <a:spcPts val="72"/>
              </a:spcBef>
              <a:buClr>
                <a:schemeClr val="accent2"/>
              </a:buClr>
              <a:defRPr sz="2400"/>
            </a:lvl5pPr>
          </a:lstStyle>
          <a:p>
            <a:pPr lvl="0"/>
            <a:r>
              <a:rPr lang="en-US" dirty="0" smtClean="0"/>
              <a:t>Click to edit Master text styles</a:t>
            </a:r>
          </a:p>
        </p:txBody>
      </p:sp>
      <p:sp>
        <p:nvSpPr>
          <p:cNvPr id="8" name="Rectangle 6"/>
          <p:cNvSpPr>
            <a:spLocks noGrp="1" noChangeArrowheads="1"/>
          </p:cNvSpPr>
          <p:nvPr>
            <p:ph type="sldNum" sz="quarter" idx="11"/>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
        <p:nvSpPr>
          <p:cNvPr id="9" name="Picture Placeholder 8"/>
          <p:cNvSpPr>
            <a:spLocks noGrp="1"/>
          </p:cNvSpPr>
          <p:nvPr>
            <p:ph type="pic" sz="quarter" idx="12"/>
          </p:nvPr>
        </p:nvSpPr>
        <p:spPr>
          <a:xfrm>
            <a:off x="3200400" y="1250266"/>
            <a:ext cx="5438775" cy="4667250"/>
          </a:xfrm>
        </p:spPr>
        <p:txBody>
          <a:bodyPr/>
          <a:lstStyle>
            <a:lvl1pPr marL="0" indent="0">
              <a:buNone/>
              <a:defRPr/>
            </a:lvl1pPr>
          </a:lstStyle>
          <a:p>
            <a:endParaRPr lang="en-US" dirty="0"/>
          </a:p>
        </p:txBody>
      </p:sp>
    </p:spTree>
    <p:extLst>
      <p:ext uri="{BB962C8B-B14F-4D97-AF65-F5344CB8AC3E}">
        <p14:creationId xmlns:p14="http://schemas.microsoft.com/office/powerpoint/2010/main" val="24212839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op-in Image Horizontal">
    <p:spTree>
      <p:nvGrpSpPr>
        <p:cNvPr id="1" name=""/>
        <p:cNvGrpSpPr/>
        <p:nvPr/>
      </p:nvGrpSpPr>
      <p:grpSpPr>
        <a:xfrm>
          <a:off x="0" y="0"/>
          <a:ext cx="0" cy="0"/>
          <a:chOff x="0" y="0"/>
          <a:chExt cx="0" cy="0"/>
        </a:xfrm>
      </p:grpSpPr>
      <p:sp>
        <p:nvSpPr>
          <p:cNvPr id="3" name="Title 1"/>
          <p:cNvSpPr>
            <a:spLocks noGrp="1"/>
          </p:cNvSpPr>
          <p:nvPr>
            <p:ph type="title"/>
          </p:nvPr>
        </p:nvSpPr>
        <p:spPr>
          <a:xfrm>
            <a:off x="458265" y="223315"/>
            <a:ext cx="8229600" cy="5644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5" name="Text Placeholder 3"/>
          <p:cNvSpPr>
            <a:spLocks noGrp="1"/>
          </p:cNvSpPr>
          <p:nvPr>
            <p:ph type="body" sz="quarter" idx="10"/>
          </p:nvPr>
        </p:nvSpPr>
        <p:spPr>
          <a:xfrm>
            <a:off x="457200" y="4895191"/>
            <a:ext cx="8229600" cy="648966"/>
          </a:xfrm>
        </p:spPr>
        <p:txBody>
          <a:bodyPr tIns="45720" rIns="91440" bIns="45720">
            <a:noAutofit/>
          </a:bodyPr>
          <a:lstStyle>
            <a:lvl1pPr marL="0" indent="0">
              <a:lnSpc>
                <a:spcPct val="100000"/>
              </a:lnSpc>
              <a:spcBef>
                <a:spcPts val="0"/>
              </a:spcBef>
              <a:spcAft>
                <a:spcPts val="600"/>
              </a:spcAft>
              <a:buClr>
                <a:schemeClr val="accent2"/>
              </a:buClr>
              <a:buNone/>
              <a:defRPr sz="1800">
                <a:solidFill>
                  <a:schemeClr val="tx1"/>
                </a:solidFill>
              </a:defRPr>
            </a:lvl1pPr>
            <a:lvl2pPr>
              <a:lnSpc>
                <a:spcPts val="3000"/>
              </a:lnSpc>
              <a:spcBef>
                <a:spcPts val="72"/>
              </a:spcBef>
              <a:buClr>
                <a:schemeClr val="accent2"/>
              </a:buClr>
              <a:defRPr sz="2400"/>
            </a:lvl2pPr>
            <a:lvl3pPr>
              <a:lnSpc>
                <a:spcPts val="3000"/>
              </a:lnSpc>
              <a:spcBef>
                <a:spcPts val="72"/>
              </a:spcBef>
              <a:buClr>
                <a:schemeClr val="accent2"/>
              </a:buClr>
              <a:defRPr sz="2400"/>
            </a:lvl3pPr>
            <a:lvl4pPr>
              <a:lnSpc>
                <a:spcPts val="3000"/>
              </a:lnSpc>
              <a:spcBef>
                <a:spcPts val="72"/>
              </a:spcBef>
              <a:buClr>
                <a:schemeClr val="accent2"/>
              </a:buClr>
              <a:defRPr sz="2400"/>
            </a:lvl4pPr>
            <a:lvl5pPr>
              <a:lnSpc>
                <a:spcPts val="3000"/>
              </a:lnSpc>
              <a:spcBef>
                <a:spcPts val="72"/>
              </a:spcBef>
              <a:buClr>
                <a:schemeClr val="accent2"/>
              </a:buClr>
              <a:defRPr sz="2400"/>
            </a:lvl5pPr>
          </a:lstStyle>
          <a:p>
            <a:pPr lvl="0"/>
            <a:r>
              <a:rPr lang="en-US" dirty="0" smtClean="0"/>
              <a:t>Click to edit Master text styles</a:t>
            </a:r>
          </a:p>
        </p:txBody>
      </p:sp>
      <p:sp>
        <p:nvSpPr>
          <p:cNvPr id="7" name="Slide Number Placeholder 6"/>
          <p:cNvSpPr>
            <a:spLocks noGrp="1" noChangeArrowheads="1"/>
          </p:cNvSpPr>
          <p:nvPr>
            <p:ph type="sldNum" sz="quarter" idx="11"/>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
        <p:nvSpPr>
          <p:cNvPr id="4" name="Picture Placeholder 3"/>
          <p:cNvSpPr>
            <a:spLocks noGrp="1"/>
          </p:cNvSpPr>
          <p:nvPr>
            <p:ph type="pic" sz="quarter" idx="12"/>
          </p:nvPr>
        </p:nvSpPr>
        <p:spPr>
          <a:xfrm>
            <a:off x="458265" y="1214439"/>
            <a:ext cx="8234362" cy="3546748"/>
          </a:xfrm>
        </p:spPr>
        <p:txBody>
          <a:bodyPr/>
          <a:lstStyle>
            <a:lvl1pPr marL="0" indent="0">
              <a:buNone/>
              <a:defRPr/>
            </a:lvl1pPr>
          </a:lstStyle>
          <a:p>
            <a:endParaRPr lang="en-US"/>
          </a:p>
        </p:txBody>
      </p:sp>
    </p:spTree>
    <p:extLst>
      <p:ext uri="{BB962C8B-B14F-4D97-AF65-F5344CB8AC3E}">
        <p14:creationId xmlns:p14="http://schemas.microsoft.com/office/powerpoint/2010/main" val="6978253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Overlay">
    <p:spTree>
      <p:nvGrpSpPr>
        <p:cNvPr id="1" name=""/>
        <p:cNvGrpSpPr/>
        <p:nvPr/>
      </p:nvGrpSpPr>
      <p:grpSpPr>
        <a:xfrm>
          <a:off x="0" y="0"/>
          <a:ext cx="0" cy="0"/>
          <a:chOff x="0" y="0"/>
          <a:chExt cx="0" cy="0"/>
        </a:xfrm>
      </p:grpSpPr>
      <p:sp>
        <p:nvSpPr>
          <p:cNvPr id="4" name="Picture Placeholder 21"/>
          <p:cNvSpPr>
            <a:spLocks noGrp="1"/>
          </p:cNvSpPr>
          <p:nvPr>
            <p:ph type="pic" sz="quarter" idx="12"/>
          </p:nvPr>
        </p:nvSpPr>
        <p:spPr>
          <a:xfrm>
            <a:off x="0" y="0"/>
            <a:ext cx="9144000" cy="6032500"/>
          </a:xfrm>
        </p:spPr>
        <p:txBody>
          <a:bodyPr anchor="t" anchorCtr="0">
            <a:normAutofit/>
          </a:bodyPr>
          <a:lstStyle>
            <a:lvl1pPr marL="0" indent="0">
              <a:buNone/>
              <a:defRPr sz="2200">
                <a:solidFill>
                  <a:schemeClr val="tx1"/>
                </a:solidFill>
              </a:defRPr>
            </a:lvl1pPr>
          </a:lstStyle>
          <a:p>
            <a:r>
              <a:rPr lang="en-US" dirty="0" smtClean="0"/>
              <a:t>Click icon to add picture</a:t>
            </a:r>
            <a:endParaRPr lang="en-US" dirty="0"/>
          </a:p>
        </p:txBody>
      </p:sp>
      <p:sp>
        <p:nvSpPr>
          <p:cNvPr id="14" name="Title 1"/>
          <p:cNvSpPr>
            <a:spLocks noGrp="1"/>
          </p:cNvSpPr>
          <p:nvPr>
            <p:ph type="title"/>
          </p:nvPr>
        </p:nvSpPr>
        <p:spPr>
          <a:xfrm>
            <a:off x="458265" y="224737"/>
            <a:ext cx="8229600" cy="5644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solidFill>
                  <a:schemeClr val="bg1"/>
                </a:solidFill>
              </a:defRPr>
            </a:lvl1pPr>
          </a:lstStyle>
          <a:p>
            <a:pPr lvl="0"/>
            <a:r>
              <a:rPr lang="en-US" dirty="0" smtClean="0"/>
              <a:t>Click to edit Master title style</a:t>
            </a:r>
            <a:endParaRPr lang="en-US" dirty="0"/>
          </a:p>
        </p:txBody>
      </p:sp>
      <p:sp>
        <p:nvSpPr>
          <p:cNvPr id="15" name="Text Placeholder 3"/>
          <p:cNvSpPr>
            <a:spLocks noGrp="1"/>
          </p:cNvSpPr>
          <p:nvPr>
            <p:ph type="body" sz="quarter" idx="10" hasCustomPrompt="1"/>
          </p:nvPr>
        </p:nvSpPr>
        <p:spPr>
          <a:xfrm>
            <a:off x="467957" y="2372551"/>
            <a:ext cx="4120953" cy="3150274"/>
          </a:xfrm>
        </p:spPr>
        <p:txBody>
          <a:bodyPr lIns="91440" rIns="91440" anchor="t" anchorCtr="0">
            <a:noAutofit/>
          </a:bodyPr>
          <a:lstStyle>
            <a:lvl1pPr marL="0" indent="0">
              <a:lnSpc>
                <a:spcPct val="100000"/>
              </a:lnSpc>
              <a:spcBef>
                <a:spcPts val="72"/>
              </a:spcBef>
              <a:buClr>
                <a:schemeClr val="accent2"/>
              </a:buClr>
              <a:buNone/>
              <a:defRPr sz="1800">
                <a:solidFill>
                  <a:schemeClr val="bg1"/>
                </a:solidFill>
              </a:defRPr>
            </a:lvl1pPr>
            <a:lvl2pPr>
              <a:lnSpc>
                <a:spcPts val="3000"/>
              </a:lnSpc>
              <a:spcBef>
                <a:spcPts val="72"/>
              </a:spcBef>
              <a:buClr>
                <a:schemeClr val="accent2"/>
              </a:buClr>
              <a:defRPr sz="2400"/>
            </a:lvl2pPr>
            <a:lvl3pPr>
              <a:lnSpc>
                <a:spcPts val="3000"/>
              </a:lnSpc>
              <a:spcBef>
                <a:spcPts val="72"/>
              </a:spcBef>
              <a:buClr>
                <a:schemeClr val="accent2"/>
              </a:buClr>
              <a:defRPr sz="2400"/>
            </a:lvl3pPr>
            <a:lvl4pPr>
              <a:lnSpc>
                <a:spcPts val="3000"/>
              </a:lnSpc>
              <a:spcBef>
                <a:spcPts val="72"/>
              </a:spcBef>
              <a:buClr>
                <a:schemeClr val="accent2"/>
              </a:buClr>
              <a:defRPr sz="2400"/>
            </a:lvl4pPr>
            <a:lvl5pPr>
              <a:lnSpc>
                <a:spcPts val="3000"/>
              </a:lnSpc>
              <a:spcBef>
                <a:spcPts val="72"/>
              </a:spcBef>
              <a:buClr>
                <a:schemeClr val="accent2"/>
              </a:buClr>
              <a:defRPr sz="2400"/>
            </a:lvl5pPr>
          </a:lstStyle>
          <a:p>
            <a:pPr lvl="0"/>
            <a:r>
              <a:rPr lang="en-US" dirty="0" smtClean="0"/>
              <a:t>Text goes here</a:t>
            </a:r>
            <a:endParaRPr lang="en-US" dirty="0"/>
          </a:p>
        </p:txBody>
      </p:sp>
      <p:sp>
        <p:nvSpPr>
          <p:cNvPr id="5" name="Rectangle 6"/>
          <p:cNvSpPr>
            <a:spLocks noGrp="1" noChangeArrowheads="1"/>
          </p:cNvSpPr>
          <p:nvPr>
            <p:ph type="sldNum" sz="quarter" idx="13"/>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4693254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amp; Caption">
    <p:spTree>
      <p:nvGrpSpPr>
        <p:cNvPr id="1" name=""/>
        <p:cNvGrpSpPr/>
        <p:nvPr/>
      </p:nvGrpSpPr>
      <p:grpSpPr>
        <a:xfrm>
          <a:off x="0" y="0"/>
          <a:ext cx="0" cy="0"/>
          <a:chOff x="0" y="0"/>
          <a:chExt cx="0" cy="0"/>
        </a:xfrm>
      </p:grpSpPr>
      <p:sp>
        <p:nvSpPr>
          <p:cNvPr id="3" name="Title 1"/>
          <p:cNvSpPr>
            <a:spLocks noGrp="1"/>
          </p:cNvSpPr>
          <p:nvPr>
            <p:ph type="title"/>
          </p:nvPr>
        </p:nvSpPr>
        <p:spPr>
          <a:xfrm>
            <a:off x="458265" y="224737"/>
            <a:ext cx="8229600" cy="5644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Picture Placeholder 21"/>
          <p:cNvSpPr>
            <a:spLocks noGrp="1"/>
          </p:cNvSpPr>
          <p:nvPr>
            <p:ph type="pic" sz="quarter" idx="12"/>
          </p:nvPr>
        </p:nvSpPr>
        <p:spPr>
          <a:xfrm>
            <a:off x="0" y="1038666"/>
            <a:ext cx="9144000" cy="4917322"/>
          </a:xfrm>
        </p:spPr>
        <p:txBody>
          <a:bodyPr>
            <a:normAutofit/>
          </a:bodyPr>
          <a:lstStyle>
            <a:lvl1pPr marL="0" indent="0">
              <a:buNone/>
              <a:defRPr sz="2200">
                <a:solidFill>
                  <a:schemeClr val="tx1"/>
                </a:solidFill>
              </a:defRPr>
            </a:lvl1pPr>
          </a:lstStyle>
          <a:p>
            <a:r>
              <a:rPr lang="en-US" dirty="0" smtClean="0"/>
              <a:t>Click icon to add picture</a:t>
            </a:r>
            <a:endParaRPr lang="en-US" dirty="0"/>
          </a:p>
        </p:txBody>
      </p:sp>
      <p:sp>
        <p:nvSpPr>
          <p:cNvPr id="6" name="Text Placeholder 3"/>
          <p:cNvSpPr>
            <a:spLocks noGrp="1"/>
          </p:cNvSpPr>
          <p:nvPr>
            <p:ph type="body" sz="quarter" idx="13" hasCustomPrompt="1"/>
          </p:nvPr>
        </p:nvSpPr>
        <p:spPr>
          <a:xfrm>
            <a:off x="457200" y="5975132"/>
            <a:ext cx="8229600" cy="882624"/>
          </a:xfrm>
        </p:spPr>
        <p:txBody>
          <a:bodyPr bIns="137160" anchor="ctr" anchorCtr="0">
            <a:noAutofit/>
          </a:bodyPr>
          <a:lstStyle>
            <a:lvl1pPr marL="0" indent="0" algn="ctr">
              <a:lnSpc>
                <a:spcPct val="100000"/>
              </a:lnSpc>
              <a:spcBef>
                <a:spcPts val="72"/>
              </a:spcBef>
              <a:buClr>
                <a:schemeClr val="accent2"/>
              </a:buClr>
              <a:buNone/>
              <a:defRPr sz="1800" b="0" i="0" baseline="0">
                <a:solidFill>
                  <a:schemeClr val="tx1"/>
                </a:solidFill>
              </a:defRPr>
            </a:lvl1pPr>
            <a:lvl2pPr>
              <a:lnSpc>
                <a:spcPts val="3600"/>
              </a:lnSpc>
              <a:spcBef>
                <a:spcPts val="72"/>
              </a:spcBef>
              <a:buClr>
                <a:schemeClr val="accent2"/>
              </a:buClr>
              <a:defRPr/>
            </a:lvl2pPr>
            <a:lvl3pPr>
              <a:lnSpc>
                <a:spcPts val="3600"/>
              </a:lnSpc>
              <a:spcBef>
                <a:spcPts val="72"/>
              </a:spcBef>
              <a:buClr>
                <a:schemeClr val="accent2"/>
              </a:buClr>
              <a:defRPr/>
            </a:lvl3pPr>
            <a:lvl4pPr>
              <a:lnSpc>
                <a:spcPts val="3600"/>
              </a:lnSpc>
              <a:spcBef>
                <a:spcPts val="72"/>
              </a:spcBef>
              <a:buClr>
                <a:schemeClr val="accent2"/>
              </a:buClr>
              <a:defRPr/>
            </a:lvl4pPr>
            <a:lvl5pPr>
              <a:lnSpc>
                <a:spcPts val="3600"/>
              </a:lnSpc>
              <a:spcBef>
                <a:spcPts val="72"/>
              </a:spcBef>
              <a:buClr>
                <a:schemeClr val="accent2"/>
              </a:buClr>
              <a:defRPr/>
            </a:lvl5pPr>
          </a:lstStyle>
          <a:p>
            <a:pPr lvl="0"/>
            <a:r>
              <a:rPr lang="en-US" dirty="0" smtClean="0"/>
              <a:t>Explanatory text</a:t>
            </a:r>
            <a:endParaRPr lang="en-US" dirty="0"/>
          </a:p>
        </p:txBody>
      </p:sp>
    </p:spTree>
    <p:extLst>
      <p:ext uri="{BB962C8B-B14F-4D97-AF65-F5344CB8AC3E}">
        <p14:creationId xmlns:p14="http://schemas.microsoft.com/office/powerpoint/2010/main" val="8346704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Image and Header">
    <p:spTree>
      <p:nvGrpSpPr>
        <p:cNvPr id="1" name=""/>
        <p:cNvGrpSpPr/>
        <p:nvPr/>
      </p:nvGrpSpPr>
      <p:grpSpPr>
        <a:xfrm>
          <a:off x="0" y="0"/>
          <a:ext cx="0" cy="0"/>
          <a:chOff x="0" y="0"/>
          <a:chExt cx="0" cy="0"/>
        </a:xfrm>
      </p:grpSpPr>
      <p:sp>
        <p:nvSpPr>
          <p:cNvPr id="3" name="Title 1"/>
          <p:cNvSpPr>
            <a:spLocks noGrp="1"/>
          </p:cNvSpPr>
          <p:nvPr>
            <p:ph type="title"/>
          </p:nvPr>
        </p:nvSpPr>
        <p:spPr>
          <a:xfrm>
            <a:off x="457680" y="227754"/>
            <a:ext cx="8229600" cy="56443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defRPr lang="en-US" dirty="0"/>
            </a:lvl1pPr>
          </a:lstStyle>
          <a:p>
            <a:pPr lvl="0"/>
            <a:r>
              <a:rPr lang="en-US" dirty="0" smtClean="0"/>
              <a:t>Click to edit Master title style</a:t>
            </a:r>
            <a:endParaRPr lang="en-US" dirty="0"/>
          </a:p>
        </p:txBody>
      </p:sp>
      <p:sp>
        <p:nvSpPr>
          <p:cNvPr id="4" name="Picture Placeholder 21"/>
          <p:cNvSpPr>
            <a:spLocks noGrp="1"/>
          </p:cNvSpPr>
          <p:nvPr>
            <p:ph type="pic" sz="quarter" idx="12"/>
          </p:nvPr>
        </p:nvSpPr>
        <p:spPr>
          <a:xfrm>
            <a:off x="0" y="1038666"/>
            <a:ext cx="9144000" cy="5819334"/>
          </a:xfrm>
        </p:spPr>
        <p:txBody>
          <a:bodyPr>
            <a:normAutofit/>
          </a:bodyPr>
          <a:lstStyle>
            <a:lvl1pPr marL="0" indent="0">
              <a:buNone/>
              <a:defRPr sz="2200"/>
            </a:lvl1pPr>
          </a:lstStyle>
          <a:p>
            <a:r>
              <a:rPr lang="en-US" dirty="0" smtClean="0"/>
              <a:t>Click icon to add picture</a:t>
            </a:r>
            <a:endParaRPr lang="en-US" dirty="0"/>
          </a:p>
        </p:txBody>
      </p:sp>
    </p:spTree>
    <p:extLst>
      <p:ext uri="{BB962C8B-B14F-4D97-AF65-F5344CB8AC3E}">
        <p14:creationId xmlns:p14="http://schemas.microsoft.com/office/powerpoint/2010/main" val="27011677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3" name="Picture Placeholder 21"/>
          <p:cNvSpPr>
            <a:spLocks noGrp="1"/>
          </p:cNvSpPr>
          <p:nvPr>
            <p:ph type="pic" sz="quarter" idx="12"/>
          </p:nvPr>
        </p:nvSpPr>
        <p:spPr>
          <a:xfrm>
            <a:off x="0" y="0"/>
            <a:ext cx="9144000" cy="6858000"/>
          </a:xfrm>
        </p:spPr>
        <p:txBody>
          <a:bodyPr anchor="t" anchorCtr="0">
            <a:normAutofit/>
          </a:bodyPr>
          <a:lstStyle>
            <a:lvl1pPr marL="0" indent="0">
              <a:buNone/>
              <a:defRPr sz="2200">
                <a:solidFill>
                  <a:schemeClr val="tx1"/>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4883796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a:lvl1pPr>
          </a:lstStyle>
          <a:p>
            <a:r>
              <a:rPr lang="en-US" smtClean="0"/>
              <a:t>Click to edit Master title style</a:t>
            </a:r>
            <a:endParaRPr lang="en-US" dirty="0"/>
          </a:p>
        </p:txBody>
      </p:sp>
      <p:sp>
        <p:nvSpPr>
          <p:cNvPr id="3" name="Content Placeholder 2"/>
          <p:cNvSpPr>
            <a:spLocks noGrp="1"/>
          </p:cNvSpPr>
          <p:nvPr>
            <p:ph idx="1"/>
          </p:nvPr>
        </p:nvSpPr>
        <p:spPr>
          <a:xfrm>
            <a:off x="457200" y="1142999"/>
            <a:ext cx="8229600" cy="4425287"/>
          </a:xfrm>
        </p:spPr>
        <p:txBody>
          <a:bodyPr/>
          <a:lstStyle>
            <a:lvl1pPr>
              <a:buClr>
                <a:schemeClr val="accent1"/>
              </a:buClr>
              <a:buSzPct val="120000"/>
              <a:defRPr>
                <a:solidFill>
                  <a:schemeClr val="tx1"/>
                </a:solidFill>
              </a:defRPr>
            </a:lvl1pPr>
            <a:lvl2pPr>
              <a:buSzPct val="90000"/>
              <a:buFont typeface="Courier New" pitchFamily="49" charset="0"/>
              <a:buChar char="o"/>
              <a:defRPr sz="2000">
                <a:solidFill>
                  <a:schemeClr val="tx1"/>
                </a:solidFill>
              </a:defRPr>
            </a:lvl2pPr>
            <a:lvl3pPr>
              <a:buSzPct val="90000"/>
              <a:buFont typeface="Arial" pitchFamily="34" charset="0"/>
              <a:buChar char="─"/>
              <a:defRPr sz="1800">
                <a:solidFill>
                  <a:schemeClr val="tx1"/>
                </a:solidFill>
              </a:defRPr>
            </a:lvl3pPr>
            <a:lvl4pPr>
              <a:buFont typeface="Arial" pitchFamily="34" charset="0"/>
              <a:buChar char="»"/>
              <a:defRPr sz="1600">
                <a:solidFill>
                  <a:schemeClr val="bg2">
                    <a:lumMod val="50000"/>
                  </a:schemeClr>
                </a:solidFill>
              </a:defRPr>
            </a:lvl4pPr>
            <a:lvl5pPr>
              <a:defRPr sz="1600">
                <a:solidFill>
                  <a:schemeClr val="bg2">
                    <a:lumMod val="50000"/>
                  </a:schemeClr>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5"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56459718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No firs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a:lvl1pPr>
          </a:lstStyle>
          <a:p>
            <a:r>
              <a:rPr lang="en-US" smtClean="0"/>
              <a:t>Click to edit Master title style</a:t>
            </a:r>
            <a:endParaRPr lang="en-US" dirty="0"/>
          </a:p>
        </p:txBody>
      </p:sp>
      <p:sp>
        <p:nvSpPr>
          <p:cNvPr id="3" name="Content Placeholder 2"/>
          <p:cNvSpPr>
            <a:spLocks noGrp="1"/>
          </p:cNvSpPr>
          <p:nvPr>
            <p:ph idx="1"/>
          </p:nvPr>
        </p:nvSpPr>
        <p:spPr>
          <a:xfrm>
            <a:off x="457200" y="1143000"/>
            <a:ext cx="8229600" cy="4452582"/>
          </a:xfrm>
        </p:spPr>
        <p:txBody>
          <a:bodyPr/>
          <a:lstStyle>
            <a:lvl1pPr marL="0" indent="0">
              <a:buClr>
                <a:schemeClr val="accent1"/>
              </a:buClr>
              <a:buSzPct val="120000"/>
              <a:buNone/>
              <a:defRPr>
                <a:solidFill>
                  <a:schemeClr val="tx1"/>
                </a:solidFill>
              </a:defRPr>
            </a:lvl1pPr>
            <a:lvl2pPr>
              <a:buSzPct val="90000"/>
              <a:buFont typeface="Courier New" pitchFamily="49" charset="0"/>
              <a:buChar char="o"/>
              <a:defRPr sz="2000">
                <a:solidFill>
                  <a:schemeClr val="tx1"/>
                </a:solidFill>
              </a:defRPr>
            </a:lvl2pPr>
            <a:lvl3pPr>
              <a:buSzPct val="90000"/>
              <a:buFont typeface="Arial" pitchFamily="34" charset="0"/>
              <a:buChar char="─"/>
              <a:defRPr sz="1800">
                <a:solidFill>
                  <a:schemeClr val="tx1"/>
                </a:solidFill>
              </a:defRPr>
            </a:lvl3pPr>
            <a:lvl4pPr>
              <a:buFont typeface="Arial" pitchFamily="34" charset="0"/>
              <a:buChar char="»"/>
              <a:defRPr sz="1600">
                <a:solidFill>
                  <a:schemeClr val="bg2">
                    <a:lumMod val="50000"/>
                  </a:schemeClr>
                </a:solidFill>
              </a:defRPr>
            </a:lvl4pPr>
            <a:lvl5pPr>
              <a:defRPr sz="16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21386413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numbere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143000"/>
            <a:ext cx="8229600" cy="4316104"/>
          </a:xfrm>
        </p:spPr>
        <p:txBody>
          <a:bodyPr/>
          <a:lstStyle>
            <a:lvl1pPr marL="344488" indent="-344488">
              <a:buClr>
                <a:schemeClr val="accent1"/>
              </a:buClr>
              <a:buSzPct val="100000"/>
              <a:buFont typeface="+mj-lt"/>
              <a:buAutoNum type="arabicPeriod"/>
              <a:defRPr>
                <a:solidFill>
                  <a:schemeClr val="tx1"/>
                </a:solidFill>
              </a:defRPr>
            </a:lvl1pPr>
            <a:lvl2pPr marL="647700" indent="-285750">
              <a:buSzPct val="90000"/>
              <a:buFont typeface="+mj-lt"/>
              <a:buAutoNum type="alphaLcPeriod"/>
              <a:defRPr sz="2000">
                <a:solidFill>
                  <a:schemeClr val="tx1"/>
                </a:solidFill>
              </a:defRPr>
            </a:lvl2pPr>
            <a:lvl3pPr marL="889000" indent="-198438">
              <a:buSzPct val="90000"/>
              <a:buFont typeface="+mj-lt"/>
              <a:buAutoNum type="romanLcPeriod"/>
              <a:defRPr sz="1800">
                <a:solidFill>
                  <a:schemeClr val="tx1"/>
                </a:solidFill>
              </a:defRPr>
            </a:lvl3pPr>
            <a:lvl4pPr>
              <a:buFont typeface="Arial" pitchFamily="34" charset="0"/>
              <a:buChar char="»"/>
              <a:defRPr sz="1600">
                <a:solidFill>
                  <a:schemeClr val="bg2">
                    <a:lumMod val="50000"/>
                  </a:schemeClr>
                </a:solidFill>
              </a:defRPr>
            </a:lvl4pPr>
            <a:lvl5pPr>
              <a:defRPr sz="1600">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9468334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41033211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52016862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Title,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362836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40031"/>
            <a:ext cx="4038600" cy="4660268"/>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140031"/>
            <a:ext cx="4038600" cy="4660268"/>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49617166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ith subheading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97803"/>
            <a:ext cx="4040188" cy="830997"/>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28799"/>
            <a:ext cx="4040188" cy="4053386"/>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009679"/>
            <a:ext cx="4041775" cy="830997"/>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840675"/>
            <a:ext cx="4041775" cy="4055158"/>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itle 1"/>
          <p:cNvSpPr>
            <a:spLocks noGrp="1"/>
          </p:cNvSpPr>
          <p:nvPr>
            <p:ph type="title"/>
          </p:nvPr>
        </p:nvSpPr>
        <p:spPr>
          <a:xfrm>
            <a:off x="457200" y="225734"/>
            <a:ext cx="8191500" cy="660400"/>
          </a:xfrm>
        </p:spPr>
        <p:txBody>
          <a:bodyPr/>
          <a:lstStyle/>
          <a:p>
            <a:r>
              <a:rPr lang="en-US" dirty="0" smtClean="0"/>
              <a:t>Click to edit Master title style</a:t>
            </a:r>
            <a:endParaRPr lang="en-US" dirty="0"/>
          </a:p>
        </p:txBody>
      </p:sp>
      <p:sp>
        <p:nvSpPr>
          <p:cNvPr id="9" name="Rectangle 6"/>
          <p:cNvSpPr>
            <a:spLocks noGrp="1" noChangeArrowheads="1"/>
          </p:cNvSpPr>
          <p:nvPr>
            <p:ph type="sldNum" sz="quarter" idx="10"/>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a:p>
        </p:txBody>
      </p:sp>
    </p:spTree>
    <p:extLst>
      <p:ext uri="{BB962C8B-B14F-4D97-AF65-F5344CB8AC3E}">
        <p14:creationId xmlns:p14="http://schemas.microsoft.com/office/powerpoint/2010/main" val="11147386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25734"/>
            <a:ext cx="8191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dirty="0" smtClean="0"/>
              <a:t>Click to edit Master title style</a:t>
            </a:r>
          </a:p>
        </p:txBody>
      </p:sp>
      <p:sp>
        <p:nvSpPr>
          <p:cNvPr id="1028" name="Rectangle 3"/>
          <p:cNvSpPr>
            <a:spLocks noGrp="1" noChangeArrowheads="1"/>
          </p:cNvSpPr>
          <p:nvPr>
            <p:ph type="body" idx="1"/>
          </p:nvPr>
        </p:nvSpPr>
        <p:spPr bwMode="auto">
          <a:xfrm>
            <a:off x="457200" y="1144588"/>
            <a:ext cx="8199438" cy="423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p:txBody>
      </p:sp>
      <p:pic>
        <p:nvPicPr>
          <p:cNvPr id="6" name="Picture 2"/>
          <p:cNvPicPr>
            <a:picLocks noChangeAspect="1" noChangeArrowheads="1"/>
          </p:cNvPicPr>
          <p:nvPr userDrawn="1"/>
        </p:nvPicPr>
        <p:blipFill rotWithShape="1">
          <a:blip r:embed="rId18">
            <a:extLst>
              <a:ext uri="{28A0092B-C50C-407E-A947-70E740481C1C}">
                <a14:useLocalDpi xmlns:a14="http://schemas.microsoft.com/office/drawing/2010/main" val="0"/>
              </a:ext>
            </a:extLst>
          </a:blip>
          <a:srcRect t="24167"/>
          <a:stretch/>
        </p:blipFill>
        <p:spPr bwMode="auto">
          <a:xfrm>
            <a:off x="0" y="6545114"/>
            <a:ext cx="9151963" cy="32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userDrawn="1"/>
        </p:nvGrpSpPr>
        <p:grpSpPr>
          <a:xfrm>
            <a:off x="562896" y="6145848"/>
            <a:ext cx="3441754" cy="289456"/>
            <a:chOff x="562896" y="6361681"/>
            <a:chExt cx="3441754" cy="289456"/>
          </a:xfrm>
        </p:grpSpPr>
        <p:pic>
          <p:nvPicPr>
            <p:cNvPr id="8" name="Picture 7" descr="IHME_logo_acr_RGB_sm.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62896" y="6361681"/>
              <a:ext cx="770386" cy="250575"/>
            </a:xfrm>
            <a:prstGeom prst="rect">
              <a:avLst/>
            </a:prstGeom>
          </p:spPr>
        </p:pic>
        <p:cxnSp>
          <p:nvCxnSpPr>
            <p:cNvPr id="9" name="Straight Connector 8"/>
            <p:cNvCxnSpPr/>
            <p:nvPr userDrawn="1"/>
          </p:nvCxnSpPr>
          <p:spPr>
            <a:xfrm>
              <a:off x="1495275" y="6361681"/>
              <a:ext cx="0" cy="289456"/>
            </a:xfrm>
            <a:prstGeom prst="line">
              <a:avLst/>
            </a:prstGeom>
            <a:ln w="317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rotWithShape="1">
            <a:blip r:embed="rId20">
              <a:lum bright="-30000"/>
            </a:blip>
            <a:srcRect l="13858"/>
            <a:stretch/>
          </p:blipFill>
          <p:spPr>
            <a:xfrm>
              <a:off x="1955028" y="6396816"/>
              <a:ext cx="2049622" cy="190349"/>
            </a:xfrm>
            <a:prstGeom prst="rect">
              <a:avLst/>
            </a:prstGeom>
          </p:spPr>
        </p:pic>
        <p:pic>
          <p:nvPicPr>
            <p:cNvPr id="11" name="Picture 10"/>
            <p:cNvPicPr>
              <a:picLocks noChangeAspect="1"/>
            </p:cNvPicPr>
            <p:nvPr userDrawn="1"/>
          </p:nvPicPr>
          <p:blipFill rotWithShape="1">
            <a:blip r:embed="rId20">
              <a:lum/>
            </a:blip>
            <a:srcRect r="87556"/>
            <a:stretch/>
          </p:blipFill>
          <p:spPr>
            <a:xfrm>
              <a:off x="1625286" y="6396816"/>
              <a:ext cx="296096" cy="190349"/>
            </a:xfrm>
            <a:prstGeom prst="rect">
              <a:avLst/>
            </a:prstGeom>
          </p:spPr>
        </p:pic>
      </p:grpSp>
      <p:pic>
        <p:nvPicPr>
          <p:cNvPr id="13" name="Picture 58" descr="C:\Users\Sarah\Desktop\IHME_logo_rgb-01.png"/>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5577736" y="6192078"/>
            <a:ext cx="3075688" cy="190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p:cNvSpPr>
            <a:spLocks noGrp="1" noChangeArrowheads="1"/>
          </p:cNvSpPr>
          <p:nvPr>
            <p:ph type="sldNum" sz="quarter" idx="4"/>
          </p:nvPr>
        </p:nvSpPr>
        <p:spPr>
          <a:xfrm>
            <a:off x="4668838" y="6164733"/>
            <a:ext cx="341760" cy="246221"/>
          </a:xfrm>
          <a:prstGeom prst="rect">
            <a:avLst/>
          </a:prstGeom>
          <a:noFill/>
        </p:spPr>
        <p:txBody>
          <a:bodyPr wrap="none" rtlCol="0">
            <a:spAutoFit/>
          </a:bodyPr>
          <a:lstStyle>
            <a:lvl1pPr>
              <a:defRPr lang="en-US" altLang="en-US" sz="1000" smtClean="0">
                <a:solidFill>
                  <a:schemeClr val="tx1"/>
                </a:solidFill>
              </a:defRPr>
            </a:lvl1pPr>
          </a:lstStyle>
          <a:p>
            <a:pPr algn="ctr"/>
            <a:fld id="{F1E776F5-9A26-455E-BF09-7D727D022004}" type="slidenum">
              <a:rPr lang="en-US" smtClean="0"/>
              <a:pPr algn="ct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78" r:id="rId2"/>
    <p:sldLayoutId id="2147483687" r:id="rId3"/>
    <p:sldLayoutId id="2147483686" r:id="rId4"/>
    <p:sldLayoutId id="2147483681" r:id="rId5"/>
    <p:sldLayoutId id="2147483682" r:id="rId6"/>
    <p:sldLayoutId id="2147483688" r:id="rId7"/>
    <p:sldLayoutId id="2147483679" r:id="rId8"/>
    <p:sldLayoutId id="2147483680" r:id="rId9"/>
    <p:sldLayoutId id="2147483689" r:id="rId10"/>
    <p:sldLayoutId id="2147483690" r:id="rId11"/>
    <p:sldLayoutId id="2147483691" r:id="rId12"/>
    <p:sldLayoutId id="2147483694" r:id="rId13"/>
    <p:sldLayoutId id="2147483695" r:id="rId14"/>
    <p:sldLayoutId id="2147483696" r:id="rId15"/>
    <p:sldLayoutId id="2147483697" r:id="rId16"/>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3000" b="1">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eaLnBrk="1" fontAlgn="base" hangingPunct="1">
        <a:spcBef>
          <a:spcPct val="0"/>
        </a:spcBef>
        <a:spcAft>
          <a:spcPct val="0"/>
        </a:spcAft>
        <a:defRPr sz="2400">
          <a:solidFill>
            <a:schemeClr val="accent1"/>
          </a:solidFill>
          <a:latin typeface="Arial" charset="0"/>
        </a:defRPr>
      </a:lvl6pPr>
      <a:lvl7pPr marL="914400" algn="l" rtl="0" eaLnBrk="1" fontAlgn="base" hangingPunct="1">
        <a:spcBef>
          <a:spcPct val="0"/>
        </a:spcBef>
        <a:spcAft>
          <a:spcPct val="0"/>
        </a:spcAft>
        <a:defRPr sz="2400">
          <a:solidFill>
            <a:schemeClr val="accent1"/>
          </a:solidFill>
          <a:latin typeface="Arial" charset="0"/>
        </a:defRPr>
      </a:lvl7pPr>
      <a:lvl8pPr marL="1371600" algn="l" rtl="0" eaLnBrk="1" fontAlgn="base" hangingPunct="1">
        <a:spcBef>
          <a:spcPct val="0"/>
        </a:spcBef>
        <a:spcAft>
          <a:spcPct val="0"/>
        </a:spcAft>
        <a:defRPr sz="2400">
          <a:solidFill>
            <a:schemeClr val="accent1"/>
          </a:solidFill>
          <a:latin typeface="Arial" charset="0"/>
        </a:defRPr>
      </a:lvl8pPr>
      <a:lvl9pPr marL="1828800" algn="l" rtl="0" eaLnBrk="1" fontAlgn="base" hangingPunct="1">
        <a:spcBef>
          <a:spcPct val="0"/>
        </a:spcBef>
        <a:spcAft>
          <a:spcPct val="0"/>
        </a:spcAft>
        <a:defRPr sz="2400">
          <a:solidFill>
            <a:schemeClr val="accent1"/>
          </a:solidFill>
          <a:latin typeface="Arial" charset="0"/>
        </a:defRPr>
      </a:lvl9pPr>
    </p:titleStyle>
    <p:bodyStyle>
      <a:lvl1pPr marL="231775" indent="-231775" algn="l" rtl="0" eaLnBrk="0" fontAlgn="base" hangingPunct="0">
        <a:spcBef>
          <a:spcPts val="800"/>
        </a:spcBef>
        <a:spcAft>
          <a:spcPct val="0"/>
        </a:spcAft>
        <a:buClr>
          <a:schemeClr val="accent1"/>
        </a:buClr>
        <a:buSzPct val="120000"/>
        <a:buChar char="•"/>
        <a:defRPr sz="2200">
          <a:solidFill>
            <a:schemeClr val="tx1"/>
          </a:solidFill>
          <a:latin typeface="+mn-lt"/>
          <a:ea typeface="+mn-ea"/>
          <a:cs typeface="+mn-cs"/>
        </a:defRPr>
      </a:lvl1pPr>
      <a:lvl2pPr marL="566738" indent="-220663" algn="l" rtl="0" eaLnBrk="0" fontAlgn="base" hangingPunct="0">
        <a:spcBef>
          <a:spcPts val="800"/>
        </a:spcBef>
        <a:spcAft>
          <a:spcPct val="0"/>
        </a:spcAft>
        <a:buClr>
          <a:schemeClr val="accent1"/>
        </a:buClr>
        <a:buSzPct val="90000"/>
        <a:buFont typeface="Courier New" pitchFamily="49" charset="0"/>
        <a:buChar char="o"/>
        <a:defRPr sz="2000">
          <a:solidFill>
            <a:schemeClr val="tx1"/>
          </a:solidFill>
          <a:latin typeface="+mn-lt"/>
        </a:defRPr>
      </a:lvl2pPr>
      <a:lvl3pPr marL="912813" indent="-231775" algn="l" rtl="0" eaLnBrk="0" fontAlgn="base" hangingPunct="0">
        <a:spcBef>
          <a:spcPts val="800"/>
        </a:spcBef>
        <a:spcAft>
          <a:spcPct val="0"/>
        </a:spcAft>
        <a:buClr>
          <a:schemeClr val="accent1"/>
        </a:buClr>
        <a:buSzPct val="90000"/>
        <a:buFont typeface="Arial" pitchFamily="34" charset="0"/>
        <a:buChar char="─"/>
        <a:defRPr>
          <a:solidFill>
            <a:schemeClr val="tx1"/>
          </a:solidFill>
          <a:latin typeface="+mn-lt"/>
        </a:defRPr>
      </a:lvl3pPr>
      <a:lvl4pPr marL="1258888" indent="-231775" algn="l" rtl="0" eaLnBrk="0" fontAlgn="base" hangingPunct="0">
        <a:spcBef>
          <a:spcPct val="45000"/>
        </a:spcBef>
        <a:spcAft>
          <a:spcPct val="0"/>
        </a:spcAft>
        <a:buClr>
          <a:schemeClr val="accent1"/>
        </a:buClr>
        <a:buFont typeface="Arial" pitchFamily="34" charset="0"/>
        <a:buChar char="»"/>
        <a:defRPr sz="1600">
          <a:solidFill>
            <a:srgbClr val="404040"/>
          </a:solidFill>
          <a:latin typeface="+mn-lt"/>
        </a:defRPr>
      </a:lvl4pPr>
      <a:lvl5pPr marL="1597025" indent="-223838" algn="l" rtl="0" eaLnBrk="0" fontAlgn="base" hangingPunct="0">
        <a:spcBef>
          <a:spcPct val="45000"/>
        </a:spcBef>
        <a:spcAft>
          <a:spcPct val="0"/>
        </a:spcAft>
        <a:buChar char="»"/>
        <a:defRPr sz="1600">
          <a:solidFill>
            <a:schemeClr val="tx1"/>
          </a:solidFill>
          <a:latin typeface="+mn-lt"/>
        </a:defRPr>
      </a:lvl5pPr>
      <a:lvl6pPr marL="2054225" indent="-223838" algn="l" rtl="0" eaLnBrk="1" fontAlgn="base" hangingPunct="1">
        <a:spcBef>
          <a:spcPct val="45000"/>
        </a:spcBef>
        <a:spcAft>
          <a:spcPct val="0"/>
        </a:spcAft>
        <a:buChar char="»"/>
        <a:defRPr sz="1200">
          <a:solidFill>
            <a:schemeClr val="tx1"/>
          </a:solidFill>
          <a:latin typeface="+mn-lt"/>
        </a:defRPr>
      </a:lvl6pPr>
      <a:lvl7pPr marL="2511425" indent="-223838" algn="l" rtl="0" eaLnBrk="1" fontAlgn="base" hangingPunct="1">
        <a:spcBef>
          <a:spcPct val="45000"/>
        </a:spcBef>
        <a:spcAft>
          <a:spcPct val="0"/>
        </a:spcAft>
        <a:buChar char="»"/>
        <a:defRPr sz="1200">
          <a:solidFill>
            <a:schemeClr val="tx1"/>
          </a:solidFill>
          <a:latin typeface="+mn-lt"/>
        </a:defRPr>
      </a:lvl7pPr>
      <a:lvl8pPr marL="2968625" indent="-223838" algn="l" rtl="0" eaLnBrk="1" fontAlgn="base" hangingPunct="1">
        <a:spcBef>
          <a:spcPct val="45000"/>
        </a:spcBef>
        <a:spcAft>
          <a:spcPct val="0"/>
        </a:spcAft>
        <a:buChar char="»"/>
        <a:defRPr sz="1200">
          <a:solidFill>
            <a:schemeClr val="tx1"/>
          </a:solidFill>
          <a:latin typeface="+mn-lt"/>
        </a:defRPr>
      </a:lvl8pPr>
      <a:lvl9pPr marL="3425825" indent="-223838" algn="l" rtl="0" eaLnBrk="1" fontAlgn="base" hangingPunct="1">
        <a:spcBef>
          <a:spcPct val="4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378914" y="1765959"/>
            <a:ext cx="8056426" cy="1323439"/>
          </a:xfrm>
        </p:spPr>
        <p:txBody>
          <a:bodyPr/>
          <a:lstStyle/>
          <a:p>
            <a:pPr eaLnBrk="1" hangingPunct="1"/>
            <a:r>
              <a:rPr lang="en-US" altLang="en-US" sz="2800" dirty="0" smtClean="0"/>
              <a:t>Global burden of disease study : </a:t>
            </a:r>
            <a:r>
              <a:rPr lang="en-US" altLang="en-US" sz="2800" dirty="0"/>
              <a:t>Past, </a:t>
            </a:r>
            <a:r>
              <a:rPr lang="en-US" altLang="en-US" sz="2800" dirty="0" smtClean="0"/>
              <a:t>present</a:t>
            </a:r>
            <a:r>
              <a:rPr lang="en-US" altLang="en-US" sz="2800" dirty="0"/>
              <a:t>, and </a:t>
            </a:r>
            <a:r>
              <a:rPr lang="en-US" altLang="en-US" sz="2800" dirty="0" smtClean="0"/>
              <a:t>future</a:t>
            </a:r>
            <a:r>
              <a:rPr lang="en-US" altLang="en-US" sz="3600" dirty="0" smtClean="0"/>
              <a:t/>
            </a:r>
            <a:br>
              <a:rPr lang="en-US" altLang="en-US" sz="3600" dirty="0" smtClean="0"/>
            </a:br>
            <a:endParaRPr lang="en-US" altLang="en-US" sz="2400" dirty="0" smtClean="0">
              <a:solidFill>
                <a:schemeClr val="tx1"/>
              </a:solidFill>
            </a:endParaRPr>
          </a:p>
        </p:txBody>
      </p:sp>
      <p:sp>
        <p:nvSpPr>
          <p:cNvPr id="4100" name="Text Placeholder 3"/>
          <p:cNvSpPr>
            <a:spLocks noGrp="1"/>
          </p:cNvSpPr>
          <p:nvPr>
            <p:ph type="body" sz="quarter" idx="10"/>
          </p:nvPr>
        </p:nvSpPr>
        <p:spPr/>
        <p:txBody>
          <a:bodyPr/>
          <a:lstStyle/>
          <a:p>
            <a:r>
              <a:rPr lang="en-US" dirty="0" smtClean="0">
                <a:latin typeface="Arial" charset="0"/>
                <a:ea typeface="Arial" charset="0"/>
                <a:cs typeface="Arial" charset="0"/>
              </a:rPr>
              <a:t>Christopher </a:t>
            </a:r>
            <a:r>
              <a:rPr lang="en-US" dirty="0">
                <a:latin typeface="Arial" charset="0"/>
                <a:ea typeface="Arial" charset="0"/>
                <a:cs typeface="Arial" charset="0"/>
              </a:rPr>
              <a:t>J.L. </a:t>
            </a:r>
            <a:r>
              <a:rPr lang="en-US" dirty="0" smtClean="0">
                <a:latin typeface="Arial" charset="0"/>
                <a:ea typeface="Arial" charset="0"/>
                <a:cs typeface="Arial" charset="0"/>
              </a:rPr>
              <a:t>Murray</a:t>
            </a:r>
          </a:p>
          <a:p>
            <a:r>
              <a:rPr lang="en-US" altLang="en-US" dirty="0" smtClean="0">
                <a:latin typeface="Arial" charset="0"/>
                <a:cs typeface="Arial" charset="0"/>
              </a:rPr>
              <a:t>November 9</a:t>
            </a:r>
            <a:r>
              <a:rPr lang="en-US" altLang="en-US" dirty="0" smtClean="0"/>
              <a:t>, </a:t>
            </a:r>
            <a:r>
              <a:rPr lang="en-US" altLang="en-US" dirty="0" smtClean="0"/>
              <a:t>2016</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91" y="184170"/>
            <a:ext cx="8763000" cy="1015663"/>
          </a:xfrm>
        </p:spPr>
        <p:txBody>
          <a:bodyPr/>
          <a:lstStyle/>
          <a:p>
            <a:r>
              <a:rPr lang="en-US" dirty="0" smtClean="0"/>
              <a:t>All data sources in the GBD indexes in on-line catalog with metadata on 60,000+ GBD sources</a:t>
            </a:r>
            <a:endParaRPr lang="en-US" dirty="0"/>
          </a:p>
        </p:txBody>
      </p:sp>
      <p:sp>
        <p:nvSpPr>
          <p:cNvPr id="3" name="Slide Number Placeholder 2"/>
          <p:cNvSpPr>
            <a:spLocks noGrp="1"/>
          </p:cNvSpPr>
          <p:nvPr>
            <p:ph type="sldNum" sz="quarter" idx="4"/>
          </p:nvPr>
        </p:nvSpPr>
        <p:spPr/>
        <p:txBody>
          <a:bodyPr/>
          <a:lstStyle/>
          <a:p>
            <a:pPr algn="ctr"/>
            <a:fld id="{F1E776F5-9A26-455E-BF09-7D727D022004}" type="slidenum">
              <a:rPr lang="en-US" smtClean="0"/>
              <a:pPr algn="ctr"/>
              <a:t>10</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028" y="1388923"/>
            <a:ext cx="7362589" cy="4435102"/>
          </a:xfrm>
          <a:prstGeom prst="rect">
            <a:avLst/>
          </a:prstGeom>
        </p:spPr>
      </p:pic>
    </p:spTree>
    <p:extLst>
      <p:ext uri="{BB962C8B-B14F-4D97-AF65-F5344CB8AC3E}">
        <p14:creationId xmlns:p14="http://schemas.microsoft.com/office/powerpoint/2010/main" val="350297526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11</a:t>
            </a:fld>
            <a:endParaRPr lang="en-US"/>
          </a:p>
        </p:txBody>
      </p:sp>
      <p:pic>
        <p:nvPicPr>
          <p:cNvPr id="5" name="Picture 4"/>
          <p:cNvPicPr>
            <a:picLocks noChangeAspect="1"/>
          </p:cNvPicPr>
          <p:nvPr/>
        </p:nvPicPr>
        <p:blipFill rotWithShape="1">
          <a:blip r:embed="rId2"/>
          <a:srcRect b="1536"/>
          <a:stretch/>
        </p:blipFill>
        <p:spPr>
          <a:xfrm>
            <a:off x="2215425" y="0"/>
            <a:ext cx="4553590" cy="6043207"/>
          </a:xfrm>
          <a:prstGeom prst="rect">
            <a:avLst/>
          </a:prstGeom>
        </p:spPr>
      </p:pic>
    </p:spTree>
    <p:extLst>
      <p:ext uri="{BB962C8B-B14F-4D97-AF65-F5344CB8AC3E}">
        <p14:creationId xmlns:p14="http://schemas.microsoft.com/office/powerpoint/2010/main" val="26244629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dirty="0" smtClean="0"/>
              <a:t>GBD as a dynamic scientific enterprise</a:t>
            </a:r>
            <a:endParaRPr lang="en-US" sz="3200" b="1" dirty="0" smtClean="0"/>
          </a:p>
        </p:txBody>
      </p:sp>
      <p:sp>
        <p:nvSpPr>
          <p:cNvPr id="6148" name="Rectangle 3"/>
          <p:cNvSpPr>
            <a:spLocks noGrp="1" noChangeArrowheads="1"/>
          </p:cNvSpPr>
          <p:nvPr>
            <p:ph idx="1"/>
          </p:nvPr>
        </p:nvSpPr>
        <p:spPr>
          <a:xfrm>
            <a:off x="367144" y="975423"/>
            <a:ext cx="8354291" cy="4695093"/>
          </a:xfrm>
        </p:spPr>
        <p:txBody>
          <a:bodyPr>
            <a:normAutofit fontScale="92500" lnSpcReduction="10000"/>
          </a:bodyPr>
          <a:lstStyle/>
          <a:p>
            <a:pPr marL="457200" indent="-457200">
              <a:spcAft>
                <a:spcPts val="600"/>
              </a:spcAft>
              <a:buFontTx/>
              <a:buAutoNum type="arabicPeriod"/>
              <a:defRPr/>
            </a:pPr>
            <a:r>
              <a:rPr lang="en-US" sz="2000" dirty="0" smtClean="0"/>
              <a:t>Five cycles of GBD estimation: GBD 1990, GBD 1999-2004, GBD 2010, GBD 2013 and GBD 2015. </a:t>
            </a:r>
          </a:p>
          <a:p>
            <a:pPr marL="457200" indent="-457200">
              <a:spcAft>
                <a:spcPts val="600"/>
              </a:spcAft>
              <a:buFontTx/>
              <a:buAutoNum type="arabicPeriod"/>
              <a:defRPr/>
            </a:pPr>
            <a:r>
              <a:rPr lang="en-US" sz="2000" dirty="0" smtClean="0"/>
              <a:t>Cause list: 109 causes GBD 1990       315 causes for GBD 2015.  </a:t>
            </a:r>
          </a:p>
          <a:p>
            <a:pPr marL="457200" indent="-457200">
              <a:spcAft>
                <a:spcPts val="600"/>
              </a:spcAft>
              <a:buFontTx/>
              <a:buAutoNum type="arabicPeriod"/>
              <a:defRPr/>
            </a:pPr>
            <a:r>
              <a:rPr lang="en-US" sz="2000" dirty="0" smtClean="0"/>
              <a:t>Risks: 10 risks in GBD 1990       79 risks in GBD 2015</a:t>
            </a:r>
          </a:p>
          <a:p>
            <a:pPr marL="457200" indent="-457200">
              <a:spcAft>
                <a:spcPts val="600"/>
              </a:spcAft>
              <a:buFontTx/>
              <a:buAutoNum type="arabicPeriod"/>
              <a:defRPr/>
            </a:pPr>
            <a:r>
              <a:rPr lang="en-US" sz="2000" dirty="0" smtClean="0"/>
              <a:t>Locations: 8 regions in GBD 1990      195 countries/territories more than 500 subnational locations in GBD 2015</a:t>
            </a:r>
          </a:p>
          <a:p>
            <a:pPr marL="457200" indent="-457200">
              <a:spcAft>
                <a:spcPts val="600"/>
              </a:spcAft>
              <a:buFontTx/>
              <a:buAutoNum type="arabicPeriod"/>
              <a:defRPr/>
            </a:pPr>
            <a:r>
              <a:rPr lang="en-US" sz="2000" dirty="0" smtClean="0"/>
              <a:t>Data processing: GBD 1990 redistribution for ill-defined causes of death to statistical cross-walking and detailed garbage code redistribution  </a:t>
            </a:r>
          </a:p>
          <a:p>
            <a:pPr marL="457200" indent="-457200">
              <a:spcAft>
                <a:spcPts val="600"/>
              </a:spcAft>
              <a:buFontTx/>
              <a:buAutoNum type="arabicPeriod"/>
              <a:defRPr/>
            </a:pPr>
            <a:r>
              <a:rPr lang="en-US" sz="2000" dirty="0" smtClean="0"/>
              <a:t>Estimation methods: plausible internally consistent point estimates in GBD 1990 to posterior distributions for each quantity using Bayesian inference.</a:t>
            </a:r>
          </a:p>
          <a:p>
            <a:pPr marL="457200" indent="-457200">
              <a:spcAft>
                <a:spcPts val="600"/>
              </a:spcAft>
              <a:buFontTx/>
              <a:buAutoNum type="arabicPeriod"/>
              <a:defRPr/>
            </a:pPr>
            <a:r>
              <a:rPr lang="en-US" sz="2000" dirty="0" smtClean="0"/>
              <a:t>Disability weights: GBD 1990 expert panels       population-based surveys in multiple countries for GBD 2010 and beyond. </a:t>
            </a:r>
          </a:p>
          <a:p>
            <a:pPr marL="457200" indent="-457200">
              <a:spcAft>
                <a:spcPts val="600"/>
              </a:spcAft>
              <a:buFontTx/>
              <a:buAutoNum type="arabicPeriod"/>
              <a:defRPr/>
            </a:pPr>
            <a:endParaRPr lang="en-US" sz="2000" dirty="0" smtClean="0"/>
          </a:p>
          <a:p>
            <a:pPr marL="457200" indent="-457200">
              <a:spcAft>
                <a:spcPts val="600"/>
              </a:spcAft>
              <a:buFontTx/>
              <a:buAutoNum type="arabicPeriod"/>
              <a:defRPr/>
            </a:pPr>
            <a:endParaRPr lang="en-US" sz="2000" dirty="0" smtClean="0"/>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12</a:t>
            </a:fld>
            <a:endParaRPr lang="en-US" dirty="0" smtClean="0"/>
          </a:p>
        </p:txBody>
      </p:sp>
      <p:cxnSp>
        <p:nvCxnSpPr>
          <p:cNvPr id="3" name="Straight Arrow Connector 2"/>
          <p:cNvCxnSpPr/>
          <p:nvPr/>
        </p:nvCxnSpPr>
        <p:spPr>
          <a:xfrm flipV="1">
            <a:off x="4633061" y="1831601"/>
            <a:ext cx="325582" cy="138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3991126" y="2272146"/>
            <a:ext cx="310710" cy="69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a:off x="4647933" y="2729347"/>
            <a:ext cx="310710" cy="69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5645728" y="5091545"/>
            <a:ext cx="310710" cy="69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61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b="1" dirty="0" smtClean="0"/>
              <a:t>GBD overview and evolution</a:t>
            </a:r>
          </a:p>
          <a:p>
            <a:pPr marL="457200" indent="-457200">
              <a:buFont typeface="+mj-lt"/>
              <a:buAutoNum type="arabicParenR"/>
            </a:pPr>
            <a:r>
              <a:rPr lang="en-US" b="1" dirty="0" smtClean="0"/>
              <a:t>Some key results from GBD 2015</a:t>
            </a:r>
          </a:p>
          <a:p>
            <a:pPr marL="457200" indent="-457200">
              <a:buFont typeface="+mj-lt"/>
              <a:buAutoNum type="arabicParenR"/>
            </a:pPr>
            <a:r>
              <a:rPr lang="en-US" dirty="0" smtClean="0"/>
              <a:t>New analytical directions</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13</a:t>
            </a:fld>
            <a:endParaRPr lang="en-US"/>
          </a:p>
        </p:txBody>
      </p:sp>
    </p:spTree>
    <p:extLst>
      <p:ext uri="{BB962C8B-B14F-4D97-AF65-F5344CB8AC3E}">
        <p14:creationId xmlns:p14="http://schemas.microsoft.com/office/powerpoint/2010/main" val="361760644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1658"/>
            <a:ext cx="8191500" cy="1384995"/>
          </a:xfrm>
        </p:spPr>
        <p:txBody>
          <a:bodyPr/>
          <a:lstStyle/>
          <a:p>
            <a:r>
              <a:rPr lang="en-US" sz="2100" dirty="0"/>
              <a:t>Socio-Demographic </a:t>
            </a:r>
            <a:r>
              <a:rPr lang="en-US" sz="2100" dirty="0" smtClean="0"/>
              <a:t>Index (SDI) </a:t>
            </a:r>
            <a:r>
              <a:rPr lang="en-US" sz="2100" dirty="0"/>
              <a:t>quintiles by GBD subnational level 1 geography, </a:t>
            </a:r>
            <a:r>
              <a:rPr lang="en-US" sz="2100" dirty="0" smtClean="0"/>
              <a:t>2015.  SDI is meant to place locations on the development continuum based on income per capita, average years of schooling and total fertility rate. </a:t>
            </a:r>
            <a:endParaRPr lang="en-US" sz="2100" dirty="0"/>
          </a:p>
        </p:txBody>
      </p:sp>
      <p:pic>
        <p:nvPicPr>
          <p:cNvPr id="5" name="Content Placeholder 4"/>
          <p:cNvPicPr>
            <a:picLocks noGrp="1" noChangeAspect="1"/>
          </p:cNvPicPr>
          <p:nvPr>
            <p:ph idx="4294967295"/>
          </p:nvPr>
        </p:nvPicPr>
        <p:blipFill>
          <a:blip r:embed="rId2"/>
          <a:stretch>
            <a:fillRect/>
          </a:stretch>
        </p:blipFill>
        <p:spPr>
          <a:xfrm>
            <a:off x="193229" y="1766456"/>
            <a:ext cx="8707115" cy="5037858"/>
          </a:xfrm>
          <a:prstGeom prst="rect">
            <a:avLst/>
          </a:prstGeom>
        </p:spPr>
      </p:pic>
    </p:spTree>
    <p:extLst>
      <p:ext uri="{BB962C8B-B14F-4D97-AF65-F5344CB8AC3E}">
        <p14:creationId xmlns:p14="http://schemas.microsoft.com/office/powerpoint/2010/main" val="41774890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15</a:t>
            </a:fld>
            <a:endParaRPr lang="en-US"/>
          </a:p>
        </p:txBody>
      </p:sp>
      <p:pic>
        <p:nvPicPr>
          <p:cNvPr id="7" name="Content Placeholder 6"/>
          <p:cNvPicPr>
            <a:picLocks noGrp="1" noChangeAspect="1"/>
          </p:cNvPicPr>
          <p:nvPr>
            <p:ph idx="1"/>
          </p:nvPr>
        </p:nvPicPr>
        <p:blipFill>
          <a:blip r:embed="rId2"/>
          <a:stretch>
            <a:fillRect/>
          </a:stretch>
        </p:blipFill>
        <p:spPr>
          <a:xfrm>
            <a:off x="3527653" y="299653"/>
            <a:ext cx="5616347" cy="5326110"/>
          </a:xfrm>
          <a:prstGeom prst="rect">
            <a:avLst/>
          </a:prstGeom>
        </p:spPr>
      </p:pic>
      <p:pic>
        <p:nvPicPr>
          <p:cNvPr id="8" name="Picture 7"/>
          <p:cNvPicPr>
            <a:picLocks noChangeAspect="1"/>
          </p:cNvPicPr>
          <p:nvPr/>
        </p:nvPicPr>
        <p:blipFill>
          <a:blip r:embed="rId3"/>
          <a:stretch>
            <a:fillRect/>
          </a:stretch>
        </p:blipFill>
        <p:spPr>
          <a:xfrm>
            <a:off x="512619" y="2907933"/>
            <a:ext cx="2698494" cy="2326585"/>
          </a:xfrm>
          <a:prstGeom prst="rect">
            <a:avLst/>
          </a:prstGeom>
        </p:spPr>
      </p:pic>
      <p:sp>
        <p:nvSpPr>
          <p:cNvPr id="2" name="Title 1"/>
          <p:cNvSpPr>
            <a:spLocks noGrp="1"/>
          </p:cNvSpPr>
          <p:nvPr>
            <p:ph type="title"/>
          </p:nvPr>
        </p:nvSpPr>
        <p:spPr>
          <a:xfrm>
            <a:off x="214745" y="299653"/>
            <a:ext cx="3491346" cy="2246769"/>
          </a:xfrm>
        </p:spPr>
        <p:txBody>
          <a:bodyPr/>
          <a:lstStyle/>
          <a:p>
            <a:r>
              <a:rPr lang="en-US" sz="2000" dirty="0"/>
              <a:t>Life expectancy at birth and </a:t>
            </a:r>
            <a:r>
              <a:rPr lang="en-US" sz="2000" dirty="0" smtClean="0"/>
              <a:t>SDI. Black line shows average relationship 1980-2015 and points show the co-evolution of life expectancy and SDI for GBD super-regions</a:t>
            </a:r>
            <a:endParaRPr lang="en-US" sz="2000" dirty="0"/>
          </a:p>
        </p:txBody>
      </p:sp>
    </p:spTree>
    <p:extLst>
      <p:ext uri="{BB962C8B-B14F-4D97-AF65-F5344CB8AC3E}">
        <p14:creationId xmlns:p14="http://schemas.microsoft.com/office/powerpoint/2010/main" val="23577676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16</a:t>
            </a:fld>
            <a:endParaRPr lang="en-US" dirty="0"/>
          </a:p>
        </p:txBody>
      </p:sp>
      <p:pic>
        <p:nvPicPr>
          <p:cNvPr id="5" name="Content Placeholder 4"/>
          <p:cNvPicPr>
            <a:picLocks noGrp="1" noChangeAspect="1"/>
          </p:cNvPicPr>
          <p:nvPr>
            <p:ph idx="1"/>
          </p:nvPr>
        </p:nvPicPr>
        <p:blipFill>
          <a:blip r:embed="rId3"/>
          <a:stretch>
            <a:fillRect/>
          </a:stretch>
        </p:blipFill>
        <p:spPr>
          <a:xfrm>
            <a:off x="0" y="903572"/>
            <a:ext cx="9140059" cy="5145865"/>
          </a:xfrm>
          <a:prstGeom prst="rect">
            <a:avLst/>
          </a:prstGeom>
        </p:spPr>
      </p:pic>
      <p:sp>
        <p:nvSpPr>
          <p:cNvPr id="2" name="Title 1"/>
          <p:cNvSpPr>
            <a:spLocks noGrp="1"/>
          </p:cNvSpPr>
          <p:nvPr>
            <p:ph type="title"/>
          </p:nvPr>
        </p:nvSpPr>
        <p:spPr>
          <a:xfrm>
            <a:off x="0" y="1"/>
            <a:ext cx="9144000" cy="788275"/>
          </a:xfrm>
        </p:spPr>
        <p:txBody>
          <a:bodyPr/>
          <a:lstStyle/>
          <a:p>
            <a:r>
              <a:rPr lang="en-US" sz="2400" dirty="0"/>
              <a:t>Expected relationship between age-standardized YLL rates by cause, SDI and sex</a:t>
            </a:r>
          </a:p>
        </p:txBody>
      </p:sp>
    </p:spTree>
    <p:extLst>
      <p:ext uri="{BB962C8B-B14F-4D97-AF65-F5344CB8AC3E}">
        <p14:creationId xmlns:p14="http://schemas.microsoft.com/office/powerpoint/2010/main" val="248317933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23220"/>
          </a:xfrm>
        </p:spPr>
        <p:txBody>
          <a:bodyPr/>
          <a:lstStyle/>
          <a:p>
            <a:r>
              <a:rPr lang="en-US" sz="2800" dirty="0" smtClean="0"/>
              <a:t>Expected relationship between population and SDI </a:t>
            </a:r>
            <a:endParaRPr lang="en-US" sz="2800" dirty="0"/>
          </a:p>
        </p:txBody>
      </p:sp>
      <p:pic>
        <p:nvPicPr>
          <p:cNvPr id="5" name="Content Placeholder 4"/>
          <p:cNvPicPr>
            <a:picLocks noGrp="1" noChangeAspect="1"/>
          </p:cNvPicPr>
          <p:nvPr>
            <p:ph idx="1"/>
          </p:nvPr>
        </p:nvPicPr>
        <p:blipFill>
          <a:blip r:embed="rId3"/>
          <a:stretch>
            <a:fillRect/>
          </a:stretch>
        </p:blipFill>
        <p:spPr>
          <a:xfrm>
            <a:off x="-4549" y="807000"/>
            <a:ext cx="9148549" cy="5146060"/>
          </a:xfrm>
        </p:spPr>
      </p:pic>
      <p:sp>
        <p:nvSpPr>
          <p:cNvPr id="4" name="Slide Number Placeholder 3"/>
          <p:cNvSpPr>
            <a:spLocks noGrp="1"/>
          </p:cNvSpPr>
          <p:nvPr>
            <p:ph type="sldNum" sz="quarter" idx="4"/>
          </p:nvPr>
        </p:nvSpPr>
        <p:spPr/>
        <p:txBody>
          <a:bodyPr/>
          <a:lstStyle/>
          <a:p>
            <a:fld id="{F1E776F5-9A26-455E-BF09-7D727D022004}" type="slidenum">
              <a:rPr lang="en-US" smtClean="0"/>
              <a:pPr/>
              <a:t>17</a:t>
            </a:fld>
            <a:endParaRPr lang="en-US" dirty="0"/>
          </a:p>
        </p:txBody>
      </p:sp>
    </p:spTree>
    <p:extLst>
      <p:ext uri="{BB962C8B-B14F-4D97-AF65-F5344CB8AC3E}">
        <p14:creationId xmlns:p14="http://schemas.microsoft.com/office/powerpoint/2010/main" val="161464237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18</a:t>
            </a:fld>
            <a:endParaRPr lang="en-US" dirty="0"/>
          </a:p>
        </p:txBody>
      </p:sp>
      <p:pic>
        <p:nvPicPr>
          <p:cNvPr id="5" name="Picture 4"/>
          <p:cNvPicPr>
            <a:picLocks noChangeAspect="1"/>
          </p:cNvPicPr>
          <p:nvPr/>
        </p:nvPicPr>
        <p:blipFill>
          <a:blip r:embed="rId3"/>
          <a:stretch>
            <a:fillRect/>
          </a:stretch>
        </p:blipFill>
        <p:spPr>
          <a:xfrm>
            <a:off x="0" y="744132"/>
            <a:ext cx="9146959" cy="5202621"/>
          </a:xfrm>
          <a:prstGeom prst="rect">
            <a:avLst/>
          </a:prstGeom>
        </p:spPr>
      </p:pic>
      <p:sp>
        <p:nvSpPr>
          <p:cNvPr id="2" name="Title 1"/>
          <p:cNvSpPr>
            <a:spLocks noGrp="1"/>
          </p:cNvSpPr>
          <p:nvPr>
            <p:ph type="title"/>
          </p:nvPr>
        </p:nvSpPr>
        <p:spPr>
          <a:xfrm>
            <a:off x="355940" y="1"/>
            <a:ext cx="8788059" cy="744131"/>
          </a:xfrm>
        </p:spPr>
        <p:txBody>
          <a:bodyPr/>
          <a:lstStyle/>
          <a:p>
            <a:r>
              <a:rPr lang="en-US" sz="2400" dirty="0"/>
              <a:t>Expected relationship between all-age YLL rates by cause, SDI and sex</a:t>
            </a:r>
          </a:p>
        </p:txBody>
      </p:sp>
    </p:spTree>
    <p:extLst>
      <p:ext uri="{BB962C8B-B14F-4D97-AF65-F5344CB8AC3E}">
        <p14:creationId xmlns:p14="http://schemas.microsoft.com/office/powerpoint/2010/main" val="13039651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19</a:t>
            </a:fld>
            <a:endParaRPr lang="en-US" dirty="0"/>
          </a:p>
        </p:txBody>
      </p:sp>
      <p:pic>
        <p:nvPicPr>
          <p:cNvPr id="5" name="Content Placeholder 4"/>
          <p:cNvPicPr>
            <a:picLocks noGrp="1" noChangeAspect="1"/>
          </p:cNvPicPr>
          <p:nvPr>
            <p:ph idx="1"/>
          </p:nvPr>
        </p:nvPicPr>
        <p:blipFill>
          <a:blip r:embed="rId3"/>
          <a:stretch>
            <a:fillRect/>
          </a:stretch>
        </p:blipFill>
        <p:spPr>
          <a:xfrm>
            <a:off x="0" y="832419"/>
            <a:ext cx="9144000" cy="5153166"/>
          </a:xfrm>
          <a:prstGeom prst="rect">
            <a:avLst/>
          </a:prstGeom>
        </p:spPr>
      </p:pic>
      <p:sp>
        <p:nvSpPr>
          <p:cNvPr id="2" name="Title 1"/>
          <p:cNvSpPr>
            <a:spLocks noGrp="1"/>
          </p:cNvSpPr>
          <p:nvPr>
            <p:ph type="title"/>
          </p:nvPr>
        </p:nvSpPr>
        <p:spPr>
          <a:xfrm>
            <a:off x="0" y="1"/>
            <a:ext cx="9144000" cy="763050"/>
          </a:xfrm>
        </p:spPr>
        <p:txBody>
          <a:bodyPr/>
          <a:lstStyle/>
          <a:p>
            <a:r>
              <a:rPr lang="en-US" sz="2400" dirty="0"/>
              <a:t>Expected relationship between age-standardized YLD rates by cause, SDI and sex</a:t>
            </a:r>
          </a:p>
        </p:txBody>
      </p:sp>
    </p:spTree>
    <p:extLst>
      <p:ext uri="{BB962C8B-B14F-4D97-AF65-F5344CB8AC3E}">
        <p14:creationId xmlns:p14="http://schemas.microsoft.com/office/powerpoint/2010/main" val="37279366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b="1" dirty="0" smtClean="0"/>
              <a:t>GBD overview and evolution</a:t>
            </a:r>
          </a:p>
          <a:p>
            <a:pPr marL="457200" indent="-457200">
              <a:buFont typeface="+mj-lt"/>
              <a:buAutoNum type="arabicParenR"/>
            </a:pPr>
            <a:r>
              <a:rPr lang="en-US" dirty="0" smtClean="0"/>
              <a:t>Some key results from GBD 2015</a:t>
            </a:r>
          </a:p>
          <a:p>
            <a:pPr marL="457200" indent="-457200">
              <a:buFont typeface="+mj-lt"/>
              <a:buAutoNum type="arabicParenR"/>
            </a:pPr>
            <a:r>
              <a:rPr lang="en-US" dirty="0" smtClean="0"/>
              <a:t>New analytical directions</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a:t>
            </a:fld>
            <a:endParaRPr lang="en-US"/>
          </a:p>
        </p:txBody>
      </p:sp>
    </p:spTree>
    <p:extLst>
      <p:ext uri="{BB962C8B-B14F-4D97-AF65-F5344CB8AC3E}">
        <p14:creationId xmlns:p14="http://schemas.microsoft.com/office/powerpoint/2010/main" val="186753274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9357"/>
          </a:xfrm>
        </p:spPr>
        <p:txBody>
          <a:bodyPr/>
          <a:lstStyle/>
          <a:p>
            <a:r>
              <a:rPr lang="en-US" sz="2400" dirty="0"/>
              <a:t>Expected relationship between all-age YLD rates by cause, SDI and sex</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20</a:t>
            </a:fld>
            <a:endParaRPr lang="en-US" dirty="0"/>
          </a:p>
        </p:txBody>
      </p:sp>
      <p:pic>
        <p:nvPicPr>
          <p:cNvPr id="7" name="Content Placeholder 6"/>
          <p:cNvPicPr>
            <a:picLocks noGrp="1" noChangeAspect="1"/>
          </p:cNvPicPr>
          <p:nvPr>
            <p:ph idx="1"/>
          </p:nvPr>
        </p:nvPicPr>
        <p:blipFill>
          <a:blip r:embed="rId3"/>
          <a:stretch>
            <a:fillRect/>
          </a:stretch>
        </p:blipFill>
        <p:spPr>
          <a:xfrm>
            <a:off x="0" y="769357"/>
            <a:ext cx="9144000" cy="5152612"/>
          </a:xfrm>
          <a:prstGeom prst="rect">
            <a:avLst/>
          </a:prstGeom>
        </p:spPr>
      </p:pic>
    </p:spTree>
    <p:extLst>
      <p:ext uri="{BB962C8B-B14F-4D97-AF65-F5344CB8AC3E}">
        <p14:creationId xmlns:p14="http://schemas.microsoft.com/office/powerpoint/2010/main" val="400018538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8655" y="52462"/>
            <a:ext cx="8825345" cy="923330"/>
          </a:xfrm>
        </p:spPr>
        <p:txBody>
          <a:bodyPr/>
          <a:lstStyle/>
          <a:p>
            <a:r>
              <a:rPr lang="en-US" sz="1800" dirty="0" smtClean="0"/>
              <a:t>Global DALYs by Level 1 GBD causes 1990 to 2015.  Panel A: numbers of DALYs; Panel B: all-age DALY rates and Panel C: age-standardized DALY rates</a:t>
            </a:r>
            <a:endParaRPr lang="en-US" sz="1800" dirty="0"/>
          </a:p>
        </p:txBody>
      </p:sp>
      <p:pic>
        <p:nvPicPr>
          <p:cNvPr id="2" name="Content Placeholder 1"/>
          <p:cNvPicPr>
            <a:picLocks noGrp="1" noChangeAspect="1"/>
          </p:cNvPicPr>
          <p:nvPr>
            <p:ph idx="1"/>
          </p:nvPr>
        </p:nvPicPr>
        <p:blipFill>
          <a:blip r:embed="rId3"/>
          <a:stretch>
            <a:fillRect/>
          </a:stretch>
        </p:blipFill>
        <p:spPr>
          <a:xfrm>
            <a:off x="375777" y="912616"/>
            <a:ext cx="8100327" cy="4746966"/>
          </a:xfrm>
          <a:prstGeom prst="rect">
            <a:avLst/>
          </a:prstGeom>
        </p:spPr>
      </p:pic>
      <p:sp>
        <p:nvSpPr>
          <p:cNvPr id="25" name="Slide Number Placeholder 24"/>
          <p:cNvSpPr>
            <a:spLocks noGrp="1"/>
          </p:cNvSpPr>
          <p:nvPr>
            <p:ph type="sldNum" sz="quarter" idx="4"/>
          </p:nvPr>
        </p:nvSpPr>
        <p:spPr/>
        <p:txBody>
          <a:bodyPr/>
          <a:lstStyle/>
          <a:p>
            <a:fld id="{F1E776F5-9A26-455E-BF09-7D727D022004}" type="slidenum">
              <a:rPr lang="en-US" smtClean="0"/>
              <a:pPr/>
              <a:t>21</a:t>
            </a:fld>
            <a:endParaRPr lang="en-US"/>
          </a:p>
        </p:txBody>
      </p:sp>
      <p:pic>
        <p:nvPicPr>
          <p:cNvPr id="3" name="Picture 2"/>
          <p:cNvPicPr>
            <a:picLocks noChangeAspect="1"/>
          </p:cNvPicPr>
          <p:nvPr/>
        </p:nvPicPr>
        <p:blipFill>
          <a:blip r:embed="rId4"/>
          <a:stretch>
            <a:fillRect/>
          </a:stretch>
        </p:blipFill>
        <p:spPr>
          <a:xfrm>
            <a:off x="375777" y="5712470"/>
            <a:ext cx="3193656" cy="332672"/>
          </a:xfrm>
          <a:prstGeom prst="rect">
            <a:avLst/>
          </a:prstGeom>
        </p:spPr>
      </p:pic>
      <p:pic>
        <p:nvPicPr>
          <p:cNvPr id="4" name="Picture 3"/>
          <p:cNvPicPr>
            <a:picLocks noChangeAspect="1"/>
          </p:cNvPicPr>
          <p:nvPr/>
        </p:nvPicPr>
        <p:blipFill>
          <a:blip r:embed="rId5"/>
          <a:stretch>
            <a:fillRect/>
          </a:stretch>
        </p:blipFill>
        <p:spPr>
          <a:xfrm>
            <a:off x="3748900" y="5717839"/>
            <a:ext cx="1543005" cy="327303"/>
          </a:xfrm>
          <a:prstGeom prst="rect">
            <a:avLst/>
          </a:prstGeom>
        </p:spPr>
      </p:pic>
      <p:pic>
        <p:nvPicPr>
          <p:cNvPr id="5" name="Picture 4"/>
          <p:cNvPicPr>
            <a:picLocks noChangeAspect="1"/>
          </p:cNvPicPr>
          <p:nvPr/>
        </p:nvPicPr>
        <p:blipFill>
          <a:blip r:embed="rId6"/>
          <a:stretch>
            <a:fillRect/>
          </a:stretch>
        </p:blipFill>
        <p:spPr>
          <a:xfrm>
            <a:off x="5669984" y="5633990"/>
            <a:ext cx="945561" cy="404226"/>
          </a:xfrm>
          <a:prstGeom prst="rect">
            <a:avLst/>
          </a:prstGeom>
        </p:spPr>
      </p:pic>
      <p:sp>
        <p:nvSpPr>
          <p:cNvPr id="7" name="TextBox 6"/>
          <p:cNvSpPr txBox="1"/>
          <p:nvPr/>
        </p:nvSpPr>
        <p:spPr>
          <a:xfrm>
            <a:off x="1046018" y="985546"/>
            <a:ext cx="1205345" cy="338554"/>
          </a:xfrm>
          <a:prstGeom prst="rect">
            <a:avLst/>
          </a:prstGeom>
          <a:noFill/>
        </p:spPr>
        <p:txBody>
          <a:bodyPr wrap="square" rtlCol="0">
            <a:spAutoFit/>
          </a:bodyPr>
          <a:lstStyle/>
          <a:p>
            <a:pPr>
              <a:spcBef>
                <a:spcPts val="54"/>
              </a:spcBef>
              <a:buClr>
                <a:schemeClr val="accent1"/>
              </a:buClr>
              <a:buSzPct val="110000"/>
            </a:pPr>
            <a:r>
              <a:rPr lang="en-US" sz="1600" dirty="0" smtClean="0"/>
              <a:t>Numbers</a:t>
            </a:r>
          </a:p>
        </p:txBody>
      </p:sp>
      <p:sp>
        <p:nvSpPr>
          <p:cNvPr id="9" name="TextBox 8"/>
          <p:cNvSpPr txBox="1"/>
          <p:nvPr/>
        </p:nvSpPr>
        <p:spPr>
          <a:xfrm>
            <a:off x="3834101" y="938928"/>
            <a:ext cx="1669473" cy="338554"/>
          </a:xfrm>
          <a:prstGeom prst="rect">
            <a:avLst/>
          </a:prstGeom>
          <a:noFill/>
        </p:spPr>
        <p:txBody>
          <a:bodyPr wrap="square" rtlCol="0">
            <a:spAutoFit/>
          </a:bodyPr>
          <a:lstStyle/>
          <a:p>
            <a:pPr>
              <a:spcBef>
                <a:spcPts val="54"/>
              </a:spcBef>
              <a:buClr>
                <a:schemeClr val="accent1"/>
              </a:buClr>
              <a:buSzPct val="110000"/>
            </a:pPr>
            <a:r>
              <a:rPr lang="en-US" sz="1600" dirty="0" smtClean="0"/>
              <a:t>All-age rates</a:t>
            </a:r>
          </a:p>
        </p:txBody>
      </p:sp>
      <p:sp>
        <p:nvSpPr>
          <p:cNvPr id="11" name="TextBox 10"/>
          <p:cNvSpPr txBox="1"/>
          <p:nvPr/>
        </p:nvSpPr>
        <p:spPr>
          <a:xfrm>
            <a:off x="6241474" y="938928"/>
            <a:ext cx="2521526" cy="338554"/>
          </a:xfrm>
          <a:prstGeom prst="rect">
            <a:avLst/>
          </a:prstGeom>
          <a:noFill/>
        </p:spPr>
        <p:txBody>
          <a:bodyPr wrap="square" rtlCol="0">
            <a:spAutoFit/>
          </a:bodyPr>
          <a:lstStyle/>
          <a:p>
            <a:pPr>
              <a:spcBef>
                <a:spcPts val="54"/>
              </a:spcBef>
              <a:buClr>
                <a:schemeClr val="accent1"/>
              </a:buClr>
              <a:buSzPct val="110000"/>
            </a:pPr>
            <a:r>
              <a:rPr lang="en-US" sz="1600" dirty="0" smtClean="0"/>
              <a:t>Age-standardized rates</a:t>
            </a:r>
          </a:p>
        </p:txBody>
      </p:sp>
    </p:spTree>
    <p:extLst>
      <p:ext uri="{BB962C8B-B14F-4D97-AF65-F5344CB8AC3E}">
        <p14:creationId xmlns:p14="http://schemas.microsoft.com/office/powerpoint/2010/main" val="269466343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88276"/>
          </a:xfrm>
        </p:spPr>
        <p:txBody>
          <a:bodyPr/>
          <a:lstStyle/>
          <a:p>
            <a:r>
              <a:rPr lang="en-US" sz="2400" dirty="0"/>
              <a:t>Leading 30 causes of global DALYs for both sexes combined, 1990, 2005, 2015</a:t>
            </a:r>
          </a:p>
        </p:txBody>
      </p:sp>
      <p:pic>
        <p:nvPicPr>
          <p:cNvPr id="5" name="Content Placeholder 4"/>
          <p:cNvPicPr>
            <a:picLocks noGrp="1" noChangeAspect="1"/>
          </p:cNvPicPr>
          <p:nvPr>
            <p:ph idx="4294967295"/>
          </p:nvPr>
        </p:nvPicPr>
        <p:blipFill>
          <a:blip r:embed="rId3"/>
          <a:stretch>
            <a:fillRect/>
          </a:stretch>
        </p:blipFill>
        <p:spPr>
          <a:xfrm>
            <a:off x="221302" y="788276"/>
            <a:ext cx="8701394" cy="6069724"/>
          </a:xfrm>
          <a:prstGeom prst="rect">
            <a:avLst/>
          </a:prstGeom>
        </p:spPr>
      </p:pic>
    </p:spTree>
    <p:extLst>
      <p:ext uri="{BB962C8B-B14F-4D97-AF65-F5344CB8AC3E}">
        <p14:creationId xmlns:p14="http://schemas.microsoft.com/office/powerpoint/2010/main" val="2121446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25" y="1"/>
            <a:ext cx="8961333" cy="863949"/>
          </a:xfrm>
        </p:spPr>
        <p:txBody>
          <a:bodyPr/>
          <a:lstStyle/>
          <a:p>
            <a:r>
              <a:rPr lang="en-US" sz="2400" dirty="0"/>
              <a:t>Observed vs expected age-standardized DALY rates per 100,000 based on SDI alone for both sexes combined, 2015</a:t>
            </a:r>
          </a:p>
        </p:txBody>
      </p:sp>
      <p:pic>
        <p:nvPicPr>
          <p:cNvPr id="5" name="Content Placeholder 4"/>
          <p:cNvPicPr>
            <a:picLocks noGrp="1" noChangeAspect="1"/>
          </p:cNvPicPr>
          <p:nvPr>
            <p:ph idx="4294967295"/>
          </p:nvPr>
        </p:nvPicPr>
        <p:blipFill>
          <a:blip r:embed="rId3"/>
          <a:stretch>
            <a:fillRect/>
          </a:stretch>
        </p:blipFill>
        <p:spPr>
          <a:xfrm>
            <a:off x="0" y="1236158"/>
            <a:ext cx="9144047" cy="5000679"/>
          </a:xfrm>
          <a:prstGeom prst="rect">
            <a:avLst/>
          </a:prstGeom>
        </p:spPr>
      </p:pic>
      <p:sp>
        <p:nvSpPr>
          <p:cNvPr id="4" name="Slide Number Placeholder 3"/>
          <p:cNvSpPr>
            <a:spLocks noGrp="1"/>
          </p:cNvSpPr>
          <p:nvPr>
            <p:ph type="sldNum" sz="quarter" idx="4294967295"/>
          </p:nvPr>
        </p:nvSpPr>
        <p:spPr>
          <a:xfrm>
            <a:off x="4442210" y="6611779"/>
            <a:ext cx="341761" cy="246221"/>
          </a:xfrm>
        </p:spPr>
        <p:txBody>
          <a:bodyPr/>
          <a:lstStyle/>
          <a:p>
            <a:pPr algn="ctr"/>
            <a:fld id="{F1E776F5-9A26-455E-BF09-7D727D022004}" type="slidenum">
              <a:rPr lang="en-US" smtClean="0"/>
              <a:pPr algn="ctr"/>
              <a:t>23</a:t>
            </a:fld>
            <a:endParaRPr lang="en-US" dirty="0"/>
          </a:p>
        </p:txBody>
      </p:sp>
    </p:spTree>
    <p:extLst>
      <p:ext uri="{BB962C8B-B14F-4D97-AF65-F5344CB8AC3E}">
        <p14:creationId xmlns:p14="http://schemas.microsoft.com/office/powerpoint/2010/main" val="30478400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7730"/>
          </a:xfrm>
        </p:spPr>
        <p:txBody>
          <a:bodyPr/>
          <a:lstStyle/>
          <a:p>
            <a:r>
              <a:rPr lang="en-US" sz="2400" dirty="0"/>
              <a:t>Leading ten causes of DALYs with the ratio of observed DALYs to DALYs expected on the basis of SDI in 2015, by location</a:t>
            </a:r>
          </a:p>
        </p:txBody>
      </p:sp>
      <p:pic>
        <p:nvPicPr>
          <p:cNvPr id="4" name="Picture 3"/>
          <p:cNvPicPr>
            <a:picLocks noChangeAspect="1"/>
          </p:cNvPicPr>
          <p:nvPr/>
        </p:nvPicPr>
        <p:blipFill>
          <a:blip r:embed="rId2"/>
          <a:stretch>
            <a:fillRect/>
          </a:stretch>
        </p:blipFill>
        <p:spPr>
          <a:xfrm>
            <a:off x="0" y="1330611"/>
            <a:ext cx="9139607" cy="4824247"/>
          </a:xfrm>
          <a:prstGeom prst="rect">
            <a:avLst/>
          </a:prstGeom>
        </p:spPr>
      </p:pic>
    </p:spTree>
    <p:extLst>
      <p:ext uri="{BB962C8B-B14F-4D97-AF65-F5344CB8AC3E}">
        <p14:creationId xmlns:p14="http://schemas.microsoft.com/office/powerpoint/2010/main" val="36275726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88" y="0"/>
            <a:ext cx="8757205" cy="895481"/>
          </a:xfrm>
        </p:spPr>
        <p:txBody>
          <a:bodyPr/>
          <a:lstStyle/>
          <a:p>
            <a:r>
              <a:rPr lang="en-US" sz="2400" dirty="0"/>
              <a:t>Global proportion of all-cause DALYs attributable to risk factors, and overlaps by region, both sexes, 2015</a:t>
            </a:r>
          </a:p>
        </p:txBody>
      </p:sp>
      <p:pic>
        <p:nvPicPr>
          <p:cNvPr id="5" name="Content Placeholder 4"/>
          <p:cNvPicPr>
            <a:picLocks noGrp="1" noChangeAspect="1"/>
          </p:cNvPicPr>
          <p:nvPr>
            <p:ph idx="4294967295"/>
          </p:nvPr>
        </p:nvPicPr>
        <p:blipFill>
          <a:blip r:embed="rId3"/>
          <a:stretch>
            <a:fillRect/>
          </a:stretch>
        </p:blipFill>
        <p:spPr>
          <a:xfrm>
            <a:off x="0" y="901617"/>
            <a:ext cx="9137694" cy="5357947"/>
          </a:xfrm>
          <a:prstGeom prst="rect">
            <a:avLst/>
          </a:prstGeom>
        </p:spPr>
      </p:pic>
      <p:sp>
        <p:nvSpPr>
          <p:cNvPr id="4" name="Slide Number Placeholder 3"/>
          <p:cNvSpPr>
            <a:spLocks noGrp="1"/>
          </p:cNvSpPr>
          <p:nvPr>
            <p:ph type="sldNum" sz="quarter" idx="4294967295"/>
          </p:nvPr>
        </p:nvSpPr>
        <p:spPr>
          <a:xfrm>
            <a:off x="4397966" y="6611779"/>
            <a:ext cx="341761" cy="246221"/>
          </a:xfrm>
        </p:spPr>
        <p:txBody>
          <a:bodyPr/>
          <a:lstStyle/>
          <a:p>
            <a:pPr algn="ctr"/>
            <a:fld id="{F1E776F5-9A26-455E-BF09-7D727D022004}" type="slidenum">
              <a:rPr lang="en-US" smtClean="0"/>
              <a:pPr algn="ctr"/>
              <a:t>25</a:t>
            </a:fld>
            <a:endParaRPr lang="en-US" dirty="0"/>
          </a:p>
        </p:txBody>
      </p:sp>
    </p:spTree>
    <p:extLst>
      <p:ext uri="{BB962C8B-B14F-4D97-AF65-F5344CB8AC3E}">
        <p14:creationId xmlns:p14="http://schemas.microsoft.com/office/powerpoint/2010/main" val="2176216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26</a:t>
            </a:fld>
            <a:endParaRPr lang="en-US"/>
          </a:p>
        </p:txBody>
      </p:sp>
      <p:pic>
        <p:nvPicPr>
          <p:cNvPr id="6" name="Picture 5"/>
          <p:cNvPicPr>
            <a:picLocks noChangeAspect="1"/>
          </p:cNvPicPr>
          <p:nvPr/>
        </p:nvPicPr>
        <p:blipFill>
          <a:blip r:embed="rId2"/>
          <a:stretch>
            <a:fillRect/>
          </a:stretch>
        </p:blipFill>
        <p:spPr>
          <a:xfrm>
            <a:off x="1105278" y="207430"/>
            <a:ext cx="8038722" cy="5598953"/>
          </a:xfrm>
          <a:prstGeom prst="rect">
            <a:avLst/>
          </a:prstGeom>
        </p:spPr>
      </p:pic>
      <p:sp>
        <p:nvSpPr>
          <p:cNvPr id="7" name="Title 1"/>
          <p:cNvSpPr>
            <a:spLocks noGrp="1"/>
          </p:cNvSpPr>
          <p:nvPr>
            <p:ph type="title"/>
          </p:nvPr>
        </p:nvSpPr>
        <p:spPr>
          <a:xfrm>
            <a:off x="69272" y="326896"/>
            <a:ext cx="1724892" cy="1631216"/>
          </a:xfrm>
        </p:spPr>
        <p:txBody>
          <a:bodyPr/>
          <a:lstStyle/>
          <a:p>
            <a:r>
              <a:rPr lang="en-US" sz="2000" dirty="0"/>
              <a:t>Global DALYs attributable to level 2 risk factors for males, 2015</a:t>
            </a:r>
          </a:p>
        </p:txBody>
      </p:sp>
    </p:spTree>
    <p:extLst>
      <p:ext uri="{BB962C8B-B14F-4D97-AF65-F5344CB8AC3E}">
        <p14:creationId xmlns:p14="http://schemas.microsoft.com/office/powerpoint/2010/main" val="161006044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27</a:t>
            </a:fld>
            <a:endParaRPr lang="en-US"/>
          </a:p>
        </p:txBody>
      </p:sp>
      <p:pic>
        <p:nvPicPr>
          <p:cNvPr id="1026" name="Picture 2" descr="C:\Users\ncshear\AppData\Local\Temp\SNAGHTMLe1b4f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3047" y="415637"/>
            <a:ext cx="8090953" cy="562494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4289" y="112150"/>
            <a:ext cx="1726801" cy="1631216"/>
          </a:xfrm>
        </p:spPr>
        <p:txBody>
          <a:bodyPr/>
          <a:lstStyle/>
          <a:p>
            <a:r>
              <a:rPr lang="en-US" sz="2000" dirty="0"/>
              <a:t>Global DALYs attributable to level 2 risk factors for females, 2015</a:t>
            </a:r>
          </a:p>
        </p:txBody>
      </p:sp>
    </p:spTree>
    <p:extLst>
      <p:ext uri="{BB962C8B-B14F-4D97-AF65-F5344CB8AC3E}">
        <p14:creationId xmlns:p14="http://schemas.microsoft.com/office/powerpoint/2010/main" val="92561805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38" y="161656"/>
            <a:ext cx="8191500" cy="1015663"/>
          </a:xfrm>
        </p:spPr>
        <p:txBody>
          <a:bodyPr/>
          <a:lstStyle/>
          <a:p>
            <a:r>
              <a:rPr lang="en-US" sz="2000" dirty="0"/>
              <a:t>Summary exposure value and SDI for top global risks in terms of attributable DALYs in 2015, with comparisons to expected summary exposure value on basis of SDI</a:t>
            </a:r>
            <a:endParaRPr lang="en-US" sz="3200" dirty="0"/>
          </a:p>
        </p:txBody>
      </p:sp>
      <p:sp>
        <p:nvSpPr>
          <p:cNvPr id="4" name="Slide Number Placeholder 3"/>
          <p:cNvSpPr>
            <a:spLocks noGrp="1"/>
          </p:cNvSpPr>
          <p:nvPr>
            <p:ph type="sldNum" sz="quarter" idx="4294967295"/>
          </p:nvPr>
        </p:nvSpPr>
        <p:spPr>
          <a:xfrm>
            <a:off x="8818339" y="5480050"/>
            <a:ext cx="341761" cy="246221"/>
          </a:xfrm>
        </p:spPr>
        <p:txBody>
          <a:bodyPr/>
          <a:lstStyle/>
          <a:p>
            <a:pPr algn="ctr"/>
            <a:fld id="{F1E776F5-9A26-455E-BF09-7D727D022004}" type="slidenum">
              <a:rPr lang="en-US" smtClean="0"/>
              <a:pPr algn="ctr"/>
              <a:t>28</a:t>
            </a:fld>
            <a:endParaRPr lang="en-US"/>
          </a:p>
        </p:txBody>
      </p:sp>
      <p:pic>
        <p:nvPicPr>
          <p:cNvPr id="5" name="Picture 4"/>
          <p:cNvPicPr>
            <a:picLocks noChangeAspect="1"/>
          </p:cNvPicPr>
          <p:nvPr/>
        </p:nvPicPr>
        <p:blipFill>
          <a:blip r:embed="rId2"/>
          <a:stretch>
            <a:fillRect/>
          </a:stretch>
        </p:blipFill>
        <p:spPr>
          <a:xfrm>
            <a:off x="-1" y="1552289"/>
            <a:ext cx="9120061" cy="4647619"/>
          </a:xfrm>
          <a:prstGeom prst="rect">
            <a:avLst/>
          </a:prstGeom>
        </p:spPr>
      </p:pic>
    </p:spTree>
    <p:extLst>
      <p:ext uri="{BB962C8B-B14F-4D97-AF65-F5344CB8AC3E}">
        <p14:creationId xmlns:p14="http://schemas.microsoft.com/office/powerpoint/2010/main" val="93146845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1" y="56731"/>
            <a:ext cx="8191500" cy="923330"/>
          </a:xfrm>
        </p:spPr>
        <p:txBody>
          <a:bodyPr/>
          <a:lstStyle/>
          <a:p>
            <a:r>
              <a:rPr lang="en-US" sz="1800" dirty="0"/>
              <a:t>Global decomposition of changes in DALYs attributable to risk factors, 1990-2015 due to population growth and ageing, risk exposure and the risk-deleted DALY rate</a:t>
            </a:r>
          </a:p>
        </p:txBody>
      </p:sp>
      <p:sp>
        <p:nvSpPr>
          <p:cNvPr id="4" name="Slide Number Placeholder 3"/>
          <p:cNvSpPr>
            <a:spLocks noGrp="1"/>
          </p:cNvSpPr>
          <p:nvPr>
            <p:ph type="sldNum" sz="quarter" idx="4294967295"/>
          </p:nvPr>
        </p:nvSpPr>
        <p:spPr>
          <a:xfrm>
            <a:off x="8818339" y="5480050"/>
            <a:ext cx="341761" cy="246221"/>
          </a:xfrm>
        </p:spPr>
        <p:txBody>
          <a:bodyPr/>
          <a:lstStyle/>
          <a:p>
            <a:pPr algn="ctr"/>
            <a:fld id="{F1E776F5-9A26-455E-BF09-7D727D022004}" type="slidenum">
              <a:rPr lang="en-US" smtClean="0"/>
              <a:pPr algn="ctr"/>
              <a:t>29</a:t>
            </a:fld>
            <a:endParaRPr lang="en-US"/>
          </a:p>
        </p:txBody>
      </p:sp>
      <p:pic>
        <p:nvPicPr>
          <p:cNvPr id="6" name="Content Placeholder 5"/>
          <p:cNvPicPr>
            <a:picLocks noGrp="1" noChangeAspect="1"/>
          </p:cNvPicPr>
          <p:nvPr>
            <p:ph idx="4294967295"/>
          </p:nvPr>
        </p:nvPicPr>
        <p:blipFill>
          <a:blip r:embed="rId2"/>
          <a:stretch>
            <a:fillRect/>
          </a:stretch>
        </p:blipFill>
        <p:spPr>
          <a:xfrm>
            <a:off x="93309" y="1032165"/>
            <a:ext cx="9113209" cy="4980708"/>
          </a:xfrm>
          <a:prstGeom prst="rect">
            <a:avLst/>
          </a:prstGeom>
        </p:spPr>
      </p:pic>
      <p:pic>
        <p:nvPicPr>
          <p:cNvPr id="3" name="Picture 2"/>
          <p:cNvPicPr>
            <a:picLocks noChangeAspect="1"/>
          </p:cNvPicPr>
          <p:nvPr/>
        </p:nvPicPr>
        <p:blipFill>
          <a:blip r:embed="rId3"/>
          <a:stretch>
            <a:fillRect/>
          </a:stretch>
        </p:blipFill>
        <p:spPr>
          <a:xfrm>
            <a:off x="319908" y="6241473"/>
            <a:ext cx="7431289" cy="467237"/>
          </a:xfrm>
          <a:prstGeom prst="rect">
            <a:avLst/>
          </a:prstGeom>
        </p:spPr>
      </p:pic>
    </p:spTree>
    <p:extLst>
      <p:ext uri="{BB962C8B-B14F-4D97-AF65-F5344CB8AC3E}">
        <p14:creationId xmlns:p14="http://schemas.microsoft.com/office/powerpoint/2010/main" val="193075279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dirty="0" smtClean="0"/>
              <a:t>Global Burden of Disease today </a:t>
            </a:r>
            <a:endParaRPr lang="en-US" sz="3200" b="1" dirty="0" smtClean="0"/>
          </a:p>
        </p:txBody>
      </p:sp>
      <p:sp>
        <p:nvSpPr>
          <p:cNvPr id="6148" name="Rectangle 3"/>
          <p:cNvSpPr>
            <a:spLocks noGrp="1" noChangeArrowheads="1"/>
          </p:cNvSpPr>
          <p:nvPr>
            <p:ph idx="1"/>
          </p:nvPr>
        </p:nvSpPr>
        <p:spPr>
          <a:xfrm>
            <a:off x="457200" y="1142999"/>
            <a:ext cx="8229600" cy="4695093"/>
          </a:xfrm>
        </p:spPr>
        <p:txBody>
          <a:bodyPr>
            <a:normAutofit/>
          </a:bodyPr>
          <a:lstStyle/>
          <a:p>
            <a:pPr>
              <a:spcAft>
                <a:spcPts val="600"/>
              </a:spcAft>
              <a:defRPr/>
            </a:pPr>
            <a:r>
              <a:rPr lang="en-US" dirty="0"/>
              <a:t>A </a:t>
            </a:r>
            <a:r>
              <a:rPr lang="en-US" b="1" i="1" dirty="0" smtClean="0"/>
              <a:t>systematic,</a:t>
            </a:r>
            <a:r>
              <a:rPr lang="en-US" b="1" dirty="0" smtClean="0"/>
              <a:t> </a:t>
            </a:r>
            <a:r>
              <a:rPr lang="en-US" b="1" i="1" dirty="0"/>
              <a:t>scientific</a:t>
            </a:r>
            <a:r>
              <a:rPr lang="en-US" b="1" dirty="0"/>
              <a:t> </a:t>
            </a:r>
            <a:r>
              <a:rPr lang="en-US" dirty="0"/>
              <a:t>effort to quantify the </a:t>
            </a:r>
            <a:r>
              <a:rPr lang="en-US" b="1" i="1" dirty="0"/>
              <a:t>comparative</a:t>
            </a:r>
            <a:r>
              <a:rPr lang="en-US" dirty="0"/>
              <a:t> magnitude of </a:t>
            </a:r>
            <a:r>
              <a:rPr lang="en-US" b="1" i="1" dirty="0"/>
              <a:t>health </a:t>
            </a:r>
            <a:r>
              <a:rPr lang="en-US" b="1" i="1" dirty="0" smtClean="0"/>
              <a:t>loss </a:t>
            </a:r>
            <a:r>
              <a:rPr lang="en-US" dirty="0" smtClean="0"/>
              <a:t>from all major diseases, injuries, and risk factors by age, sex, and population and over time.</a:t>
            </a:r>
          </a:p>
          <a:p>
            <a:pPr>
              <a:spcAft>
                <a:spcPts val="600"/>
              </a:spcAft>
              <a:defRPr/>
            </a:pPr>
            <a:r>
              <a:rPr lang="en-US" dirty="0" smtClean="0"/>
              <a:t>Goal is to inform decision-makers at every level (local, regional, national and global) with the best evidence on levels, trends and drivers of health so that decisions are ultimately more evidence-based. </a:t>
            </a:r>
            <a:endParaRPr lang="en-US" dirty="0"/>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3</a:t>
            </a:fld>
            <a:endParaRPr lang="en-US" dirty="0" smtClean="0"/>
          </a:p>
        </p:txBody>
      </p:sp>
    </p:spTree>
    <p:extLst>
      <p:ext uri="{BB962C8B-B14F-4D97-AF65-F5344CB8AC3E}">
        <p14:creationId xmlns:p14="http://schemas.microsoft.com/office/powerpoint/2010/main" val="4169962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dirty="0" smtClean="0"/>
              <a:t>Data </a:t>
            </a:r>
            <a:r>
              <a:rPr lang="en-US" dirty="0" err="1" smtClean="0"/>
              <a:t>viz</a:t>
            </a:r>
            <a:endParaRPr lang="en-US" sz="3200" b="1" dirty="0" smtClean="0"/>
          </a:p>
        </p:txBody>
      </p:sp>
      <p:sp>
        <p:nvSpPr>
          <p:cNvPr id="6148" name="Rectangle 3"/>
          <p:cNvSpPr>
            <a:spLocks noGrp="1" noChangeArrowheads="1"/>
          </p:cNvSpPr>
          <p:nvPr>
            <p:ph idx="1"/>
          </p:nvPr>
        </p:nvSpPr>
        <p:spPr/>
        <p:txBody>
          <a:bodyPr>
            <a:normAutofit/>
          </a:bodyPr>
          <a:lstStyle/>
          <a:p>
            <a:pPr marL="0" indent="0">
              <a:buNone/>
              <a:defRPr/>
            </a:pPr>
            <a:r>
              <a:rPr lang="en-US" sz="4000" dirty="0" smtClean="0"/>
              <a:t>www.healthdata.org</a:t>
            </a:r>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30</a:t>
            </a:fld>
            <a:endParaRPr lang="en-US" dirty="0" smtClean="0"/>
          </a:p>
        </p:txBody>
      </p:sp>
    </p:spTree>
    <p:extLst>
      <p:ext uri="{BB962C8B-B14F-4D97-AF65-F5344CB8AC3E}">
        <p14:creationId xmlns:p14="http://schemas.microsoft.com/office/powerpoint/2010/main" val="43745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b="1" dirty="0" smtClean="0"/>
              <a:t>GBD overview and evolution</a:t>
            </a:r>
          </a:p>
          <a:p>
            <a:pPr marL="457200" indent="-457200">
              <a:buFont typeface="+mj-lt"/>
              <a:buAutoNum type="arabicParenR"/>
            </a:pPr>
            <a:r>
              <a:rPr lang="en-US" b="1" dirty="0" smtClean="0"/>
              <a:t>Some key results from GBD 2015</a:t>
            </a:r>
          </a:p>
          <a:p>
            <a:pPr marL="457200" indent="-457200">
              <a:buFont typeface="+mj-lt"/>
              <a:buAutoNum type="arabicParenR"/>
            </a:pPr>
            <a:r>
              <a:rPr lang="en-US" b="1" dirty="0" smtClean="0"/>
              <a:t>New analytical directions</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31</a:t>
            </a:fld>
            <a:endParaRPr lang="en-US"/>
          </a:p>
        </p:txBody>
      </p:sp>
    </p:spTree>
    <p:extLst>
      <p:ext uri="{BB962C8B-B14F-4D97-AF65-F5344CB8AC3E}">
        <p14:creationId xmlns:p14="http://schemas.microsoft.com/office/powerpoint/2010/main" val="393001578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88216" y="131415"/>
            <a:ext cx="8191500" cy="553998"/>
          </a:xfrm>
        </p:spPr>
        <p:txBody>
          <a:bodyPr>
            <a:normAutofit fontScale="90000"/>
          </a:bodyPr>
          <a:lstStyle/>
          <a:p>
            <a:pPr eaLnBrk="1" hangingPunct="1"/>
            <a:r>
              <a:rPr lang="en-US" dirty="0" smtClean="0"/>
              <a:t>New directions for the GBD and related analytics</a:t>
            </a:r>
            <a:endParaRPr lang="en-US" sz="3200" dirty="0" smtClean="0"/>
          </a:p>
        </p:txBody>
      </p:sp>
      <p:sp>
        <p:nvSpPr>
          <p:cNvPr id="6148" name="Rectangle 3"/>
          <p:cNvSpPr>
            <a:spLocks noGrp="1" noChangeArrowheads="1"/>
          </p:cNvSpPr>
          <p:nvPr>
            <p:ph idx="1"/>
          </p:nvPr>
        </p:nvSpPr>
        <p:spPr>
          <a:xfrm>
            <a:off x="131619" y="685413"/>
            <a:ext cx="9012381" cy="4425287"/>
          </a:xfrm>
        </p:spPr>
        <p:txBody>
          <a:bodyPr>
            <a:noAutofit/>
          </a:bodyPr>
          <a:lstStyle/>
          <a:p>
            <a:pPr marL="346075" lvl="2" indent="0">
              <a:spcAft>
                <a:spcPts val="600"/>
              </a:spcAft>
              <a:buNone/>
              <a:defRPr/>
            </a:pPr>
            <a:r>
              <a:rPr lang="en-US" sz="2200" dirty="0" smtClean="0"/>
              <a:t>Broadly, the goal of the GBD is to help decision-makers make better decisions.  We are continuing to expand a number of directions to enhance the interpretability and relevance of the GBD results for different users. </a:t>
            </a:r>
          </a:p>
          <a:p>
            <a:pPr marL="803275" lvl="2" indent="-457200">
              <a:spcAft>
                <a:spcPts val="600"/>
              </a:spcAft>
              <a:buFont typeface="+mj-lt"/>
              <a:buAutoNum type="arabicParenR"/>
              <a:defRPr/>
            </a:pPr>
            <a:r>
              <a:rPr lang="en-US" sz="2200" dirty="0" smtClean="0"/>
              <a:t>Healthcare quality and access measured using mortality highly amenable to health care</a:t>
            </a:r>
          </a:p>
          <a:p>
            <a:pPr marL="803275" lvl="2" indent="-457200">
              <a:spcAft>
                <a:spcPts val="600"/>
              </a:spcAft>
              <a:buFont typeface="+mj-lt"/>
              <a:buAutoNum type="arabicParenR"/>
              <a:defRPr/>
            </a:pPr>
            <a:r>
              <a:rPr lang="en-US" sz="2200" dirty="0" smtClean="0"/>
              <a:t>Absolute and relative avertable burden </a:t>
            </a:r>
          </a:p>
          <a:p>
            <a:pPr marL="803275" lvl="2" indent="-457200">
              <a:spcAft>
                <a:spcPts val="600"/>
              </a:spcAft>
              <a:buFont typeface="+mj-lt"/>
              <a:buAutoNum type="arabicParenR"/>
              <a:defRPr/>
            </a:pPr>
            <a:r>
              <a:rPr lang="en-US" sz="2200" dirty="0" smtClean="0"/>
              <a:t>Forecasts of the GBD 25 years into the future by location</a:t>
            </a:r>
          </a:p>
          <a:p>
            <a:pPr marL="803275" lvl="2" indent="-457200">
              <a:spcAft>
                <a:spcPts val="600"/>
              </a:spcAft>
              <a:buFont typeface="+mj-lt"/>
              <a:buAutoNum type="arabicParenR"/>
              <a:defRPr/>
            </a:pPr>
            <a:r>
              <a:rPr lang="en-US" sz="2200" dirty="0" smtClean="0"/>
              <a:t>Finer grained spatial estimation: 2</a:t>
            </a:r>
            <a:r>
              <a:rPr lang="en-US" sz="2200" baseline="30000" dirty="0" smtClean="0"/>
              <a:t>nd</a:t>
            </a:r>
            <a:r>
              <a:rPr lang="en-US" sz="2200" dirty="0" smtClean="0"/>
              <a:t> administrative level or 5x5 km pixel level. </a:t>
            </a:r>
          </a:p>
          <a:p>
            <a:pPr marL="803275" lvl="2" indent="-457200">
              <a:spcAft>
                <a:spcPts val="600"/>
              </a:spcAft>
              <a:buFont typeface="+mj-lt"/>
              <a:buAutoNum type="arabicParenR"/>
              <a:defRPr/>
            </a:pPr>
            <a:r>
              <a:rPr lang="en-US" sz="2200" dirty="0" smtClean="0"/>
              <a:t>Health expenditure by GBD cause/risk</a:t>
            </a:r>
          </a:p>
          <a:p>
            <a:pPr marL="346075" lvl="2" indent="0">
              <a:spcAft>
                <a:spcPts val="600"/>
              </a:spcAft>
              <a:buNone/>
              <a:defRPr/>
            </a:pPr>
            <a:endParaRPr lang="en-US" sz="2200" dirty="0" smtClean="0"/>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32</a:t>
            </a:fld>
            <a:endParaRPr lang="en-US" dirty="0" smtClean="0"/>
          </a:p>
        </p:txBody>
      </p:sp>
    </p:spTree>
    <p:extLst>
      <p:ext uri="{BB962C8B-B14F-4D97-AF65-F5344CB8AC3E}">
        <p14:creationId xmlns:p14="http://schemas.microsoft.com/office/powerpoint/2010/main" val="140510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116"/>
            <a:ext cx="8191500" cy="553998"/>
          </a:xfrm>
        </p:spPr>
        <p:txBody>
          <a:bodyPr/>
          <a:lstStyle/>
          <a:p>
            <a:r>
              <a:rPr lang="en-US" dirty="0" smtClean="0"/>
              <a:t>Health system access and quality, 2015</a:t>
            </a:r>
            <a:endParaRPr lang="en-US" dirty="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33</a:t>
            </a:fld>
            <a:endParaRPr lang="en-US"/>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69" t="138" r="169" b="32919"/>
          <a:stretch/>
        </p:blipFill>
        <p:spPr>
          <a:xfrm>
            <a:off x="77022" y="1995880"/>
            <a:ext cx="8999074" cy="3705265"/>
          </a:xfrm>
        </p:spPr>
      </p:pic>
      <p:sp>
        <p:nvSpPr>
          <p:cNvPr id="5" name="Content Placeholder 4"/>
          <p:cNvSpPr txBox="1">
            <a:spLocks/>
          </p:cNvSpPr>
          <p:nvPr/>
        </p:nvSpPr>
        <p:spPr bwMode="auto">
          <a:xfrm>
            <a:off x="457200" y="648114"/>
            <a:ext cx="8229600" cy="115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1775" indent="-231775" algn="l" rtl="0" eaLnBrk="0" fontAlgn="base" hangingPunct="0">
              <a:spcBef>
                <a:spcPts val="800"/>
              </a:spcBef>
              <a:spcAft>
                <a:spcPct val="0"/>
              </a:spcAft>
              <a:buClr>
                <a:schemeClr val="accent1"/>
              </a:buClr>
              <a:buSzPct val="120000"/>
              <a:buChar char="•"/>
              <a:defRPr sz="2200">
                <a:solidFill>
                  <a:schemeClr val="tx1"/>
                </a:solidFill>
                <a:latin typeface="+mn-lt"/>
                <a:ea typeface="+mn-ea"/>
                <a:cs typeface="+mn-cs"/>
              </a:defRPr>
            </a:lvl1pPr>
            <a:lvl2pPr marL="566738" indent="-220663" algn="l" rtl="0" eaLnBrk="0" fontAlgn="base" hangingPunct="0">
              <a:spcBef>
                <a:spcPts val="800"/>
              </a:spcBef>
              <a:spcAft>
                <a:spcPct val="0"/>
              </a:spcAft>
              <a:buClr>
                <a:schemeClr val="accent1"/>
              </a:buClr>
              <a:buSzPct val="90000"/>
              <a:buFont typeface="Courier New" pitchFamily="49" charset="0"/>
              <a:buChar char="o"/>
              <a:defRPr sz="2000">
                <a:solidFill>
                  <a:schemeClr val="tx1"/>
                </a:solidFill>
                <a:latin typeface="+mn-lt"/>
              </a:defRPr>
            </a:lvl2pPr>
            <a:lvl3pPr marL="912813" indent="-231775" algn="l" rtl="0" eaLnBrk="0" fontAlgn="base" hangingPunct="0">
              <a:spcBef>
                <a:spcPts val="800"/>
              </a:spcBef>
              <a:spcAft>
                <a:spcPct val="0"/>
              </a:spcAft>
              <a:buClr>
                <a:schemeClr val="accent1"/>
              </a:buClr>
              <a:buSzPct val="90000"/>
              <a:buFont typeface="Arial" pitchFamily="34" charset="0"/>
              <a:buChar char="─"/>
              <a:defRPr sz="1800">
                <a:solidFill>
                  <a:schemeClr val="tx1"/>
                </a:solidFill>
                <a:latin typeface="+mn-lt"/>
              </a:defRPr>
            </a:lvl3pPr>
            <a:lvl4pPr marL="1258888" indent="-231775" algn="l" rtl="0" eaLnBrk="0" fontAlgn="base" hangingPunct="0">
              <a:spcBef>
                <a:spcPct val="45000"/>
              </a:spcBef>
              <a:spcAft>
                <a:spcPct val="0"/>
              </a:spcAft>
              <a:buClr>
                <a:schemeClr val="accent1"/>
              </a:buClr>
              <a:buFont typeface="Arial" pitchFamily="34" charset="0"/>
              <a:buChar char="»"/>
              <a:defRPr sz="1600">
                <a:solidFill>
                  <a:schemeClr val="bg2">
                    <a:lumMod val="50000"/>
                  </a:schemeClr>
                </a:solidFill>
                <a:latin typeface="+mn-lt"/>
              </a:defRPr>
            </a:lvl4pPr>
            <a:lvl5pPr marL="1597025" indent="-223838" algn="l" rtl="0" eaLnBrk="0" fontAlgn="base" hangingPunct="0">
              <a:spcBef>
                <a:spcPct val="45000"/>
              </a:spcBef>
              <a:spcAft>
                <a:spcPct val="0"/>
              </a:spcAft>
              <a:buChar char="»"/>
              <a:defRPr sz="1600">
                <a:solidFill>
                  <a:schemeClr val="bg2">
                    <a:lumMod val="50000"/>
                  </a:schemeClr>
                </a:solidFill>
                <a:latin typeface="+mn-lt"/>
              </a:defRPr>
            </a:lvl5pPr>
            <a:lvl6pPr marL="2054225" indent="-223838" algn="l" rtl="0" eaLnBrk="1" fontAlgn="base" hangingPunct="1">
              <a:spcBef>
                <a:spcPct val="45000"/>
              </a:spcBef>
              <a:spcAft>
                <a:spcPct val="0"/>
              </a:spcAft>
              <a:buChar char="»"/>
              <a:defRPr sz="1200">
                <a:solidFill>
                  <a:schemeClr val="tx1"/>
                </a:solidFill>
                <a:latin typeface="+mn-lt"/>
              </a:defRPr>
            </a:lvl6pPr>
            <a:lvl7pPr marL="2511425" indent="-223838" algn="l" rtl="0" eaLnBrk="1" fontAlgn="base" hangingPunct="1">
              <a:spcBef>
                <a:spcPct val="45000"/>
              </a:spcBef>
              <a:spcAft>
                <a:spcPct val="0"/>
              </a:spcAft>
              <a:buChar char="»"/>
              <a:defRPr sz="1200">
                <a:solidFill>
                  <a:schemeClr val="tx1"/>
                </a:solidFill>
                <a:latin typeface="+mn-lt"/>
              </a:defRPr>
            </a:lvl7pPr>
            <a:lvl8pPr marL="2968625" indent="-223838" algn="l" rtl="0" eaLnBrk="1" fontAlgn="base" hangingPunct="1">
              <a:spcBef>
                <a:spcPct val="45000"/>
              </a:spcBef>
              <a:spcAft>
                <a:spcPct val="0"/>
              </a:spcAft>
              <a:buChar char="»"/>
              <a:defRPr sz="1200">
                <a:solidFill>
                  <a:schemeClr val="tx1"/>
                </a:solidFill>
                <a:latin typeface="+mn-lt"/>
              </a:defRPr>
            </a:lvl8pPr>
            <a:lvl9pPr marL="3425825" indent="-223838" algn="l" rtl="0" eaLnBrk="1" fontAlgn="base" hangingPunct="1">
              <a:spcBef>
                <a:spcPct val="45000"/>
              </a:spcBef>
              <a:spcAft>
                <a:spcPct val="0"/>
              </a:spcAft>
              <a:buChar char="»"/>
              <a:defRPr sz="1200">
                <a:solidFill>
                  <a:schemeClr val="tx1"/>
                </a:solidFill>
                <a:latin typeface="+mn-lt"/>
              </a:defRPr>
            </a:lvl9pPr>
          </a:lstStyle>
          <a:p>
            <a:pPr marL="0" indent="0">
              <a:buFontTx/>
              <a:buNone/>
            </a:pPr>
            <a:r>
              <a:rPr lang="en-US" kern="0" dirty="0" smtClean="0"/>
              <a:t>Using the set of causes highly amenable to healthcare e.g. testicular cancer, chronic kidney disease or tuberculosis, to proxy access to high quality healthcare.  Rates are risk standardized.</a:t>
            </a:r>
          </a:p>
          <a:p>
            <a:pPr marL="0" indent="0">
              <a:buFontTx/>
              <a:buNone/>
            </a:pPr>
            <a:endParaRPr lang="en-US" kern="0" dirty="0"/>
          </a:p>
        </p:txBody>
      </p:sp>
    </p:spTree>
    <p:extLst>
      <p:ext uri="{BB962C8B-B14F-4D97-AF65-F5344CB8AC3E}">
        <p14:creationId xmlns:p14="http://schemas.microsoft.com/office/powerpoint/2010/main" val="383086937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444"/>
            <a:ext cx="9144000" cy="492443"/>
          </a:xfrm>
        </p:spPr>
        <p:txBody>
          <a:bodyPr/>
          <a:lstStyle/>
          <a:p>
            <a:r>
              <a:rPr lang="en-US" sz="2600" dirty="0" smtClean="0"/>
              <a:t>Potential of healthcare to reduce premature mortality </a:t>
            </a:r>
            <a:endParaRPr lang="en-US" sz="2600" dirty="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34</a:t>
            </a:fld>
            <a:endParaRPr lang="en-US"/>
          </a:p>
        </p:txBody>
      </p:sp>
      <p:sp>
        <p:nvSpPr>
          <p:cNvPr id="5" name="Content Placeholder 4"/>
          <p:cNvSpPr>
            <a:spLocks noGrp="1"/>
          </p:cNvSpPr>
          <p:nvPr>
            <p:ph idx="1"/>
          </p:nvPr>
        </p:nvSpPr>
        <p:spPr>
          <a:xfrm>
            <a:off x="396586" y="673581"/>
            <a:ext cx="8229600" cy="1118341"/>
          </a:xfrm>
        </p:spPr>
        <p:txBody>
          <a:bodyPr/>
          <a:lstStyle/>
          <a:p>
            <a:pPr marL="0" indent="0">
              <a:buNone/>
            </a:pPr>
            <a:r>
              <a:rPr lang="en-US" dirty="0" smtClean="0"/>
              <a:t>Estimate the absolute fraction of each cause that could be averted through high quality healthcare and the fraction relative to level of development.</a:t>
            </a:r>
            <a:endParaRPr lang="en-US" dirty="0"/>
          </a:p>
        </p:txBody>
      </p:sp>
      <p:sp>
        <p:nvSpPr>
          <p:cNvPr id="6" name="TextBox 5"/>
          <p:cNvSpPr txBox="1"/>
          <p:nvPr/>
        </p:nvSpPr>
        <p:spPr>
          <a:xfrm>
            <a:off x="457200" y="2182091"/>
            <a:ext cx="2417618" cy="2800767"/>
          </a:xfrm>
          <a:prstGeom prst="rect">
            <a:avLst/>
          </a:prstGeom>
          <a:noFill/>
        </p:spPr>
        <p:txBody>
          <a:bodyPr wrap="square" rtlCol="0">
            <a:spAutoFit/>
          </a:bodyPr>
          <a:lstStyle/>
          <a:p>
            <a:pPr>
              <a:spcBef>
                <a:spcPts val="54"/>
              </a:spcBef>
              <a:buClr>
                <a:schemeClr val="accent1"/>
              </a:buClr>
              <a:buSzPct val="110000"/>
            </a:pPr>
            <a:r>
              <a:rPr lang="en-US" sz="1600" dirty="0" err="1" smtClean="0"/>
              <a:t>Treemap</a:t>
            </a:r>
            <a:r>
              <a:rPr lang="en-US" sz="1600" dirty="0" smtClean="0"/>
              <a:t> of global deaths in 2015. Dark color is avertable through healthcare relative to development level, intermediate color is avertable through highest quality healthcare, light shade not avertable through healthcare</a:t>
            </a:r>
          </a:p>
        </p:txBody>
      </p:sp>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160114" y="1791923"/>
            <a:ext cx="5708864" cy="427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39853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34"/>
            <a:ext cx="8452338" cy="1015663"/>
          </a:xfrm>
        </p:spPr>
        <p:txBody>
          <a:bodyPr/>
          <a:lstStyle/>
          <a:p>
            <a:r>
              <a:rPr lang="en-US" dirty="0" smtClean="0"/>
              <a:t>Two distinct goals for health futures platform</a:t>
            </a:r>
            <a:endParaRPr lang="en-US" dirty="0"/>
          </a:p>
        </p:txBody>
      </p:sp>
      <p:sp>
        <p:nvSpPr>
          <p:cNvPr id="3" name="Content Placeholder 2"/>
          <p:cNvSpPr>
            <a:spLocks noGrp="1"/>
          </p:cNvSpPr>
          <p:nvPr>
            <p:ph idx="1"/>
          </p:nvPr>
        </p:nvSpPr>
        <p:spPr>
          <a:xfrm>
            <a:off x="457200" y="1065400"/>
            <a:ext cx="8452338" cy="4813664"/>
          </a:xfrm>
        </p:spPr>
        <p:txBody>
          <a:bodyPr/>
          <a:lstStyle/>
          <a:p>
            <a:pPr marL="342900" indent="-342900">
              <a:buFont typeface="+mj-lt"/>
              <a:buAutoNum type="arabicParenR"/>
            </a:pPr>
            <a:r>
              <a:rPr lang="en-US" dirty="0"/>
              <a:t>Generate </a:t>
            </a:r>
            <a:r>
              <a:rPr lang="en-US" dirty="0" smtClean="0"/>
              <a:t>and regularly update past trends and relationships scenario (PTRS) for mortality, morbidity and population from now to 25 years in the future by age, sex, cause and GBD geographies (over 500 now)</a:t>
            </a:r>
            <a:endParaRPr lang="en-US" dirty="0"/>
          </a:p>
          <a:p>
            <a:pPr marL="342900" indent="-342900">
              <a:buFont typeface="+mj-lt"/>
              <a:buAutoNum type="arabicParenR"/>
            </a:pPr>
            <a:r>
              <a:rPr lang="en-US" dirty="0" smtClean="0"/>
              <a:t>Create </a:t>
            </a:r>
            <a:r>
              <a:rPr lang="en-US" dirty="0"/>
              <a:t>a comprehensive framework to assess </a:t>
            </a:r>
            <a:r>
              <a:rPr lang="en-US" dirty="0" smtClean="0"/>
              <a:t>alternative scenarios of interest to relevant stakeholders with different trajectories for independent drivers</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35</a:t>
            </a:fld>
            <a:endParaRPr lang="en-US"/>
          </a:p>
        </p:txBody>
      </p:sp>
    </p:spTree>
    <p:extLst>
      <p:ext uri="{BB962C8B-B14F-4D97-AF65-F5344CB8AC3E}">
        <p14:creationId xmlns:p14="http://schemas.microsoft.com/office/powerpoint/2010/main" val="3773711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25" y="269245"/>
            <a:ext cx="3232657" cy="1569660"/>
          </a:xfrm>
        </p:spPr>
        <p:txBody>
          <a:bodyPr/>
          <a:lstStyle/>
          <a:p>
            <a:r>
              <a:rPr lang="en-US" sz="2400" dirty="0"/>
              <a:t>Historic vs projected annualized rate of change in global risk factors</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36</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33" t="7797" r="6679" b="1598"/>
          <a:stretch/>
        </p:blipFill>
        <p:spPr>
          <a:xfrm>
            <a:off x="3373582" y="238225"/>
            <a:ext cx="5576454" cy="5445242"/>
          </a:xfrm>
          <a:prstGeom prst="rect">
            <a:avLst/>
          </a:prstGeom>
        </p:spPr>
      </p:pic>
    </p:spTree>
    <p:extLst>
      <p:ext uri="{BB962C8B-B14F-4D97-AF65-F5344CB8AC3E}">
        <p14:creationId xmlns:p14="http://schemas.microsoft.com/office/powerpoint/2010/main" val="53868548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43" y="146787"/>
            <a:ext cx="8780462" cy="461665"/>
          </a:xfrm>
        </p:spPr>
        <p:txBody>
          <a:bodyPr/>
          <a:lstStyle/>
          <a:p>
            <a:r>
              <a:rPr lang="en-US" sz="2400" dirty="0"/>
              <a:t>Super-region life expectancy decomposition, females</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37</a:t>
            </a:fld>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73" y="1203906"/>
            <a:ext cx="6844617" cy="426120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659" y="1026550"/>
            <a:ext cx="1845946" cy="4438566"/>
          </a:xfrm>
          <a:prstGeom prst="rect">
            <a:avLst/>
          </a:prstGeom>
        </p:spPr>
      </p:pic>
    </p:spTree>
    <p:extLst>
      <p:ext uri="{BB962C8B-B14F-4D97-AF65-F5344CB8AC3E}">
        <p14:creationId xmlns:p14="http://schemas.microsoft.com/office/powerpoint/2010/main" val="184811539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43" y="231711"/>
            <a:ext cx="8780462" cy="461665"/>
          </a:xfrm>
        </p:spPr>
        <p:txBody>
          <a:bodyPr/>
          <a:lstStyle/>
          <a:p>
            <a:r>
              <a:rPr lang="en-US" sz="2400" dirty="0"/>
              <a:t>Super-region life expectancy decomposition, males</a:t>
            </a:r>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38</a:t>
            </a:fld>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47" y="1212274"/>
            <a:ext cx="6929389" cy="430876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659" y="1026550"/>
            <a:ext cx="1845946" cy="4438566"/>
          </a:xfrm>
          <a:prstGeom prst="rect">
            <a:avLst/>
          </a:prstGeom>
        </p:spPr>
      </p:pic>
    </p:spTree>
    <p:extLst>
      <p:ext uri="{BB962C8B-B14F-4D97-AF65-F5344CB8AC3E}">
        <p14:creationId xmlns:p14="http://schemas.microsoft.com/office/powerpoint/2010/main" val="302086284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953028"/>
            <a:ext cx="4068597" cy="707886"/>
          </a:xfrm>
        </p:spPr>
        <p:txBody>
          <a:bodyPr/>
          <a:lstStyle/>
          <a:p>
            <a:r>
              <a:rPr lang="en-US" sz="2000" b="0" dirty="0" smtClean="0">
                <a:solidFill>
                  <a:schemeClr val="tx1"/>
                </a:solidFill>
              </a:rPr>
              <a:t>High mortality and low treatment coverage, 2015</a:t>
            </a:r>
            <a:endParaRPr lang="en-US" sz="2000" b="0" dirty="0">
              <a:solidFill>
                <a:schemeClr val="tx1"/>
              </a:solidFill>
            </a:endParaRPr>
          </a:p>
        </p:txBody>
      </p:sp>
      <p:pic>
        <p:nvPicPr>
          <p:cNvPr id="3" name="Picture 2"/>
          <p:cNvPicPr>
            <a:picLocks noChangeAspect="1"/>
          </p:cNvPicPr>
          <p:nvPr/>
        </p:nvPicPr>
        <p:blipFill>
          <a:blip r:embed="rId2"/>
          <a:stretch>
            <a:fillRect/>
          </a:stretch>
        </p:blipFill>
        <p:spPr>
          <a:xfrm>
            <a:off x="76419" y="1883493"/>
            <a:ext cx="4410839" cy="4011616"/>
          </a:xfrm>
          <a:prstGeom prst="rect">
            <a:avLst/>
          </a:prstGeom>
        </p:spPr>
      </p:pic>
      <p:pic>
        <p:nvPicPr>
          <p:cNvPr id="4" name="Picture 3"/>
          <p:cNvPicPr>
            <a:picLocks noChangeAspect="1"/>
          </p:cNvPicPr>
          <p:nvPr/>
        </p:nvPicPr>
        <p:blipFill>
          <a:blip r:embed="rId3"/>
          <a:stretch>
            <a:fillRect/>
          </a:stretch>
        </p:blipFill>
        <p:spPr>
          <a:xfrm>
            <a:off x="4736653" y="1883493"/>
            <a:ext cx="4407347" cy="4011616"/>
          </a:xfrm>
          <a:prstGeom prst="rect">
            <a:avLst/>
          </a:prstGeom>
        </p:spPr>
      </p:pic>
      <p:sp>
        <p:nvSpPr>
          <p:cNvPr id="5" name="Title 1"/>
          <p:cNvSpPr txBox="1">
            <a:spLocks/>
          </p:cNvSpPr>
          <p:nvPr/>
        </p:nvSpPr>
        <p:spPr bwMode="auto">
          <a:xfrm>
            <a:off x="4785944" y="962615"/>
            <a:ext cx="41009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3000" b="1">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eaLnBrk="1" fontAlgn="base" hangingPunct="1">
              <a:spcBef>
                <a:spcPct val="0"/>
              </a:spcBef>
              <a:spcAft>
                <a:spcPct val="0"/>
              </a:spcAft>
              <a:defRPr sz="2400">
                <a:solidFill>
                  <a:schemeClr val="accent1"/>
                </a:solidFill>
                <a:latin typeface="Arial" charset="0"/>
              </a:defRPr>
            </a:lvl6pPr>
            <a:lvl7pPr marL="914400" algn="l" rtl="0" eaLnBrk="1" fontAlgn="base" hangingPunct="1">
              <a:spcBef>
                <a:spcPct val="0"/>
              </a:spcBef>
              <a:spcAft>
                <a:spcPct val="0"/>
              </a:spcAft>
              <a:defRPr sz="2400">
                <a:solidFill>
                  <a:schemeClr val="accent1"/>
                </a:solidFill>
                <a:latin typeface="Arial" charset="0"/>
              </a:defRPr>
            </a:lvl7pPr>
            <a:lvl8pPr marL="1371600" algn="l" rtl="0" eaLnBrk="1" fontAlgn="base" hangingPunct="1">
              <a:spcBef>
                <a:spcPct val="0"/>
              </a:spcBef>
              <a:spcAft>
                <a:spcPct val="0"/>
              </a:spcAft>
              <a:defRPr sz="2400">
                <a:solidFill>
                  <a:schemeClr val="accent1"/>
                </a:solidFill>
                <a:latin typeface="Arial" charset="0"/>
              </a:defRPr>
            </a:lvl8pPr>
            <a:lvl9pPr marL="1828800" algn="l" rtl="0" eaLnBrk="1" fontAlgn="base" hangingPunct="1">
              <a:spcBef>
                <a:spcPct val="0"/>
              </a:spcBef>
              <a:spcAft>
                <a:spcPct val="0"/>
              </a:spcAft>
              <a:defRPr sz="2400">
                <a:solidFill>
                  <a:schemeClr val="accent1"/>
                </a:solidFill>
                <a:latin typeface="Arial" charset="0"/>
              </a:defRPr>
            </a:lvl9pPr>
          </a:lstStyle>
          <a:p>
            <a:r>
              <a:rPr lang="en-US" sz="2000" b="0" kern="0" dirty="0" smtClean="0">
                <a:solidFill>
                  <a:schemeClr val="tx1"/>
                </a:solidFill>
              </a:rPr>
              <a:t>High mortality and low bed-net coverage, 2015</a:t>
            </a:r>
            <a:endParaRPr lang="en-US" sz="2000" b="0" kern="0" dirty="0">
              <a:solidFill>
                <a:schemeClr val="tx1"/>
              </a:solidFill>
            </a:endParaRPr>
          </a:p>
        </p:txBody>
      </p:sp>
      <p:sp>
        <p:nvSpPr>
          <p:cNvPr id="6" name="TextBox 5"/>
          <p:cNvSpPr txBox="1"/>
          <p:nvPr/>
        </p:nvSpPr>
        <p:spPr>
          <a:xfrm>
            <a:off x="5708073" y="6296891"/>
            <a:ext cx="2895600" cy="369332"/>
          </a:xfrm>
          <a:prstGeom prst="rect">
            <a:avLst/>
          </a:prstGeom>
          <a:noFill/>
        </p:spPr>
        <p:txBody>
          <a:bodyPr wrap="square" rtlCol="0">
            <a:spAutoFit/>
          </a:bodyPr>
          <a:lstStyle/>
          <a:p>
            <a:pPr>
              <a:spcBef>
                <a:spcPts val="54"/>
              </a:spcBef>
              <a:buClr>
                <a:schemeClr val="accent1"/>
              </a:buClr>
              <a:buSzPct val="110000"/>
            </a:pPr>
            <a:r>
              <a:rPr lang="en-US" sz="1800" dirty="0" smtClean="0"/>
              <a:t>NEJM, 2016</a:t>
            </a:r>
          </a:p>
        </p:txBody>
      </p:sp>
      <p:sp>
        <p:nvSpPr>
          <p:cNvPr id="8" name="Title 1"/>
          <p:cNvSpPr txBox="1">
            <a:spLocks/>
          </p:cNvSpPr>
          <p:nvPr/>
        </p:nvSpPr>
        <p:spPr bwMode="auto">
          <a:xfrm>
            <a:off x="76419" y="22563"/>
            <a:ext cx="8395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3000" b="1">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eaLnBrk="1" fontAlgn="base" hangingPunct="1">
              <a:spcBef>
                <a:spcPct val="0"/>
              </a:spcBef>
              <a:spcAft>
                <a:spcPct val="0"/>
              </a:spcAft>
              <a:defRPr sz="2400">
                <a:solidFill>
                  <a:schemeClr val="accent1"/>
                </a:solidFill>
                <a:latin typeface="Arial" charset="0"/>
              </a:defRPr>
            </a:lvl6pPr>
            <a:lvl7pPr marL="914400" algn="l" rtl="0" eaLnBrk="1" fontAlgn="base" hangingPunct="1">
              <a:spcBef>
                <a:spcPct val="0"/>
              </a:spcBef>
              <a:spcAft>
                <a:spcPct val="0"/>
              </a:spcAft>
              <a:defRPr sz="2400">
                <a:solidFill>
                  <a:schemeClr val="accent1"/>
                </a:solidFill>
                <a:latin typeface="Arial" charset="0"/>
              </a:defRPr>
            </a:lvl7pPr>
            <a:lvl8pPr marL="1371600" algn="l" rtl="0" eaLnBrk="1" fontAlgn="base" hangingPunct="1">
              <a:spcBef>
                <a:spcPct val="0"/>
              </a:spcBef>
              <a:spcAft>
                <a:spcPct val="0"/>
              </a:spcAft>
              <a:defRPr sz="2400">
                <a:solidFill>
                  <a:schemeClr val="accent1"/>
                </a:solidFill>
                <a:latin typeface="Arial" charset="0"/>
              </a:defRPr>
            </a:lvl8pPr>
            <a:lvl9pPr marL="1828800" algn="l" rtl="0" eaLnBrk="1" fontAlgn="base" hangingPunct="1">
              <a:spcBef>
                <a:spcPct val="0"/>
              </a:spcBef>
              <a:spcAft>
                <a:spcPct val="0"/>
              </a:spcAft>
              <a:defRPr sz="2400">
                <a:solidFill>
                  <a:schemeClr val="accent1"/>
                </a:solidFill>
                <a:latin typeface="Arial" charset="0"/>
              </a:defRPr>
            </a:lvl9pPr>
          </a:lstStyle>
          <a:p>
            <a:r>
              <a:rPr lang="en-US" sz="2400" kern="0" dirty="0" smtClean="0"/>
              <a:t>Using high resolution maps to target interventions: malaria in sub-Saharan Africa</a:t>
            </a:r>
            <a:endParaRPr lang="en-US" sz="2400" kern="0" dirty="0"/>
          </a:p>
        </p:txBody>
      </p:sp>
    </p:spTree>
    <p:extLst>
      <p:ext uri="{BB962C8B-B14F-4D97-AF65-F5344CB8AC3E}">
        <p14:creationId xmlns:p14="http://schemas.microsoft.com/office/powerpoint/2010/main" val="359263623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dirty="0" smtClean="0"/>
              <a:t>Global Burden of Disease today (II) </a:t>
            </a:r>
            <a:endParaRPr lang="en-US" sz="3200" b="1" dirty="0" smtClean="0"/>
          </a:p>
        </p:txBody>
      </p:sp>
      <p:sp>
        <p:nvSpPr>
          <p:cNvPr id="6148" name="Rectangle 3"/>
          <p:cNvSpPr>
            <a:spLocks noGrp="1" noChangeArrowheads="1"/>
          </p:cNvSpPr>
          <p:nvPr>
            <p:ph idx="1"/>
          </p:nvPr>
        </p:nvSpPr>
        <p:spPr>
          <a:xfrm>
            <a:off x="457200" y="1142999"/>
            <a:ext cx="8229600" cy="4695093"/>
          </a:xfrm>
        </p:spPr>
        <p:txBody>
          <a:bodyPr>
            <a:normAutofit/>
          </a:bodyPr>
          <a:lstStyle/>
          <a:p>
            <a:pPr>
              <a:spcAft>
                <a:spcPts val="600"/>
              </a:spcAft>
              <a:defRPr/>
            </a:pPr>
            <a:r>
              <a:rPr lang="en-US" dirty="0" smtClean="0"/>
              <a:t>Covers 195 countries and territories from 1990 to present.  Sub-national assessments for some countries including China, Mexico, UK</a:t>
            </a:r>
            <a:r>
              <a:rPr lang="en-US" dirty="0"/>
              <a:t>,</a:t>
            </a:r>
            <a:r>
              <a:rPr lang="en-US" dirty="0" smtClean="0"/>
              <a:t> US, Brazil, Japan, India, Saudi Arabia, Kenya, South Africa</a:t>
            </a:r>
          </a:p>
          <a:p>
            <a:pPr>
              <a:spcAft>
                <a:spcPts val="600"/>
              </a:spcAft>
              <a:defRPr/>
            </a:pPr>
            <a:r>
              <a:rPr lang="en-US" dirty="0" smtClean="0"/>
              <a:t>315 </a:t>
            </a:r>
            <a:r>
              <a:rPr lang="en-US" dirty="0"/>
              <a:t>diseases and injuries, </a:t>
            </a:r>
            <a:r>
              <a:rPr lang="en-US" dirty="0" smtClean="0"/>
              <a:t>2,619 </a:t>
            </a:r>
            <a:r>
              <a:rPr lang="en-US" dirty="0"/>
              <a:t>sequelae, </a:t>
            </a:r>
            <a:r>
              <a:rPr lang="en-US" dirty="0" smtClean="0"/>
              <a:t>79 </a:t>
            </a:r>
            <a:r>
              <a:rPr lang="en-US" dirty="0"/>
              <a:t>risk </a:t>
            </a:r>
            <a:r>
              <a:rPr lang="en-US" dirty="0" smtClean="0"/>
              <a:t>factors or clusters of risk factors. </a:t>
            </a:r>
          </a:p>
          <a:p>
            <a:pPr>
              <a:spcAft>
                <a:spcPts val="600"/>
              </a:spcAft>
              <a:defRPr/>
            </a:pPr>
            <a:r>
              <a:rPr lang="en-US" dirty="0" smtClean="0"/>
              <a:t>Updated annually; release in September each year.</a:t>
            </a:r>
          </a:p>
          <a:p>
            <a:pPr>
              <a:spcAft>
                <a:spcPts val="600"/>
              </a:spcAft>
              <a:defRPr/>
            </a:pPr>
            <a:r>
              <a:rPr lang="en-US" dirty="0" smtClean="0"/>
              <a:t>Findings published in major medical journals, policy reports, and online data visualizations.</a:t>
            </a:r>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4</a:t>
            </a:fld>
            <a:endParaRPr lang="en-US" dirty="0" smtClean="0"/>
          </a:p>
        </p:txBody>
      </p:sp>
    </p:spTree>
    <p:extLst>
      <p:ext uri="{BB962C8B-B14F-4D97-AF65-F5344CB8AC3E}">
        <p14:creationId xmlns:p14="http://schemas.microsoft.com/office/powerpoint/2010/main" val="1815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33" y="352955"/>
            <a:ext cx="2331720" cy="2400657"/>
          </a:xfrm>
        </p:spPr>
        <p:txBody>
          <a:bodyPr/>
          <a:lstStyle/>
          <a:p>
            <a:r>
              <a:rPr lang="en-US" dirty="0" smtClean="0"/>
              <a:t>Complete estimation of age, sex, cause, county mortality 1980-2014</a:t>
            </a:r>
            <a:endParaRPr lang="en-US" dirty="0"/>
          </a:p>
        </p:txBody>
      </p:sp>
      <p:sp>
        <p:nvSpPr>
          <p:cNvPr id="3" name="Slide Number Placeholder 2"/>
          <p:cNvSpPr>
            <a:spLocks noGrp="1"/>
          </p:cNvSpPr>
          <p:nvPr>
            <p:ph type="sldNum" sz="quarter" idx="4"/>
          </p:nvPr>
        </p:nvSpPr>
        <p:spPr/>
        <p:txBody>
          <a:bodyPr/>
          <a:lstStyle/>
          <a:p>
            <a:pPr algn="ctr"/>
            <a:fld id="{F1E776F5-9A26-455E-BF09-7D727D022004}" type="slidenum">
              <a:rPr lang="en-US" smtClean="0"/>
              <a:pPr algn="ctr"/>
              <a:t>40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807" y="174929"/>
            <a:ext cx="6727193" cy="5637475"/>
          </a:xfrm>
          <a:prstGeom prst="rect">
            <a:avLst/>
          </a:prstGeom>
        </p:spPr>
      </p:pic>
    </p:spTree>
    <p:extLst>
      <p:ext uri="{BB962C8B-B14F-4D97-AF65-F5344CB8AC3E}">
        <p14:creationId xmlns:p14="http://schemas.microsoft.com/office/powerpoint/2010/main" val="368022256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5734"/>
            <a:ext cx="8191500" cy="1015663"/>
          </a:xfrm>
        </p:spPr>
        <p:txBody>
          <a:bodyPr/>
          <a:lstStyle/>
          <a:p>
            <a:r>
              <a:rPr lang="en-US" dirty="0" smtClean="0"/>
              <a:t>GBD: a global study with a global collaborative network of investigators</a:t>
            </a:r>
            <a:endParaRPr lang="en-US" dirty="0"/>
          </a:p>
        </p:txBody>
      </p:sp>
      <p:sp>
        <p:nvSpPr>
          <p:cNvPr id="4" name="Slide Number Placeholder 3"/>
          <p:cNvSpPr>
            <a:spLocks noGrp="1"/>
          </p:cNvSpPr>
          <p:nvPr>
            <p:ph type="sldNum" sz="quarter" idx="4"/>
          </p:nvPr>
        </p:nvSpPr>
        <p:spPr/>
        <p:txBody>
          <a:bodyPr/>
          <a:lstStyle/>
          <a:p>
            <a:pPr algn="ctr"/>
            <a:fld id="{F1E776F5-9A26-455E-BF09-7D727D022004}" type="slidenum">
              <a:rPr lang="en-US" smtClean="0"/>
              <a:pPr algn="ctr"/>
              <a:t>5</a:t>
            </a:fld>
            <a:endParaRPr lang="en-US"/>
          </a:p>
        </p:txBody>
      </p:sp>
      <p:sp>
        <p:nvSpPr>
          <p:cNvPr id="6" name="TextBox 5"/>
          <p:cNvSpPr txBox="1"/>
          <p:nvPr/>
        </p:nvSpPr>
        <p:spPr>
          <a:xfrm>
            <a:off x="1525608" y="4824301"/>
            <a:ext cx="5859930" cy="830997"/>
          </a:xfrm>
          <a:prstGeom prst="rect">
            <a:avLst/>
          </a:prstGeom>
          <a:noFill/>
        </p:spPr>
        <p:txBody>
          <a:bodyPr wrap="square" rtlCol="0">
            <a:spAutoFit/>
          </a:bodyPr>
          <a:lstStyle/>
          <a:p>
            <a:pPr algn="ctr">
              <a:spcBef>
                <a:spcPts val="41"/>
              </a:spcBef>
              <a:buClr>
                <a:schemeClr val="accent1"/>
              </a:buClr>
              <a:buSzPct val="110000"/>
            </a:pPr>
            <a:r>
              <a:rPr lang="en-US" sz="2400" dirty="0" smtClean="0"/>
              <a:t>1,880 </a:t>
            </a:r>
            <a:r>
              <a:rPr lang="en-US" sz="2400" dirty="0"/>
              <a:t>collaborators from </a:t>
            </a:r>
            <a:r>
              <a:rPr lang="en-US" sz="2400" dirty="0" smtClean="0"/>
              <a:t>124 </a:t>
            </a:r>
            <a:r>
              <a:rPr lang="en-US" sz="2400" dirty="0"/>
              <a:t>countries </a:t>
            </a:r>
            <a:r>
              <a:rPr lang="en-US" sz="2400" dirty="0" smtClean="0"/>
              <a:t>and 3 non-sovereign territories </a:t>
            </a:r>
            <a:endParaRPr lang="en-US" sz="2400" dirty="0"/>
          </a:p>
        </p:txBody>
      </p:sp>
      <p:pic>
        <p:nvPicPr>
          <p:cNvPr id="7" name="Picture 6"/>
          <p:cNvPicPr>
            <a:picLocks noChangeAspect="1"/>
          </p:cNvPicPr>
          <p:nvPr/>
        </p:nvPicPr>
        <p:blipFill>
          <a:blip r:embed="rId2"/>
          <a:stretch>
            <a:fillRect/>
          </a:stretch>
        </p:blipFill>
        <p:spPr>
          <a:xfrm>
            <a:off x="0" y="1241397"/>
            <a:ext cx="9129685" cy="3582904"/>
          </a:xfrm>
          <a:prstGeom prst="rect">
            <a:avLst/>
          </a:prstGeom>
        </p:spPr>
      </p:pic>
    </p:spTree>
    <p:extLst>
      <p:ext uri="{BB962C8B-B14F-4D97-AF65-F5344CB8AC3E}">
        <p14:creationId xmlns:p14="http://schemas.microsoft.com/office/powerpoint/2010/main" val="273299548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Autofit/>
          </a:bodyPr>
          <a:lstStyle/>
          <a:p>
            <a:pPr eaLnBrk="1" hangingPunct="1"/>
            <a:r>
              <a:rPr lang="en-US" dirty="0" smtClean="0"/>
              <a:t>GBD: standardized solution to global health measurement challenges</a:t>
            </a:r>
            <a:endParaRPr lang="en-US" b="1" dirty="0" smtClean="0"/>
          </a:p>
        </p:txBody>
      </p:sp>
      <p:sp>
        <p:nvSpPr>
          <p:cNvPr id="6148" name="Rectangle 3"/>
          <p:cNvSpPr>
            <a:spLocks noGrp="1" noChangeArrowheads="1"/>
          </p:cNvSpPr>
          <p:nvPr>
            <p:ph idx="1"/>
          </p:nvPr>
        </p:nvSpPr>
        <p:spPr>
          <a:xfrm>
            <a:off x="355305" y="1546668"/>
            <a:ext cx="3982779" cy="4425287"/>
          </a:xfrm>
        </p:spPr>
        <p:txBody>
          <a:bodyPr>
            <a:normAutofit/>
          </a:bodyPr>
          <a:lstStyle/>
          <a:p>
            <a:pPr marL="0" indent="0">
              <a:buNone/>
              <a:defRPr/>
            </a:pPr>
            <a:r>
              <a:rPr lang="en-US" sz="2000" dirty="0" smtClean="0"/>
              <a:t>Challenges:</a:t>
            </a:r>
          </a:p>
          <a:p>
            <a:pPr marL="457200" indent="-457200">
              <a:buFontTx/>
              <a:buAutoNum type="arabicPeriod"/>
              <a:defRPr/>
            </a:pPr>
            <a:r>
              <a:rPr lang="en-US" sz="2000" dirty="0" smtClean="0"/>
              <a:t>Inconsistent </a:t>
            </a:r>
            <a:r>
              <a:rPr lang="en-US" sz="2000" dirty="0"/>
              <a:t>coding and case definitions</a:t>
            </a:r>
          </a:p>
          <a:p>
            <a:pPr marL="457200" indent="-457200">
              <a:buFontTx/>
              <a:buAutoNum type="arabicPeriod"/>
              <a:defRPr/>
            </a:pPr>
            <a:r>
              <a:rPr lang="en-US" sz="2000" dirty="0" smtClean="0"/>
              <a:t>No data</a:t>
            </a:r>
          </a:p>
          <a:p>
            <a:pPr marL="457200" indent="-457200">
              <a:buFontTx/>
              <a:buAutoNum type="arabicPeriod"/>
              <a:defRPr/>
            </a:pPr>
            <a:r>
              <a:rPr lang="en-US" sz="2000" dirty="0" smtClean="0"/>
              <a:t>Conflicting data</a:t>
            </a:r>
          </a:p>
          <a:p>
            <a:pPr marL="457200" indent="-457200">
              <a:buFontTx/>
              <a:buAutoNum type="arabicPeriod"/>
              <a:defRPr/>
            </a:pPr>
            <a:r>
              <a:rPr lang="en-US" sz="2000" dirty="0" smtClean="0"/>
              <a:t>Sampling and non-sampling measurement error </a:t>
            </a:r>
          </a:p>
          <a:p>
            <a:pPr marL="457200" indent="-457200">
              <a:buFontTx/>
              <a:buAutoNum type="arabicPeriod"/>
              <a:defRPr/>
            </a:pPr>
            <a:r>
              <a:rPr lang="en-US" sz="2000" dirty="0" smtClean="0"/>
              <a:t>Excluded groups</a:t>
            </a:r>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6</a:t>
            </a:fld>
            <a:endParaRPr lang="en-US" dirty="0" smtClean="0"/>
          </a:p>
        </p:txBody>
      </p:sp>
      <p:sp>
        <p:nvSpPr>
          <p:cNvPr id="5" name="Rectangle 3"/>
          <p:cNvSpPr txBox="1">
            <a:spLocks noChangeArrowheads="1"/>
          </p:cNvSpPr>
          <p:nvPr/>
        </p:nvSpPr>
        <p:spPr bwMode="auto">
          <a:xfrm>
            <a:off x="4668838" y="1542122"/>
            <a:ext cx="3982779" cy="442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1775" indent="-231775" algn="l" rtl="0" eaLnBrk="0" fontAlgn="base" hangingPunct="0">
              <a:spcBef>
                <a:spcPts val="800"/>
              </a:spcBef>
              <a:spcAft>
                <a:spcPct val="0"/>
              </a:spcAft>
              <a:buClr>
                <a:schemeClr val="accent1"/>
              </a:buClr>
              <a:buSzPct val="120000"/>
              <a:buChar char="•"/>
              <a:defRPr sz="2200">
                <a:solidFill>
                  <a:schemeClr val="tx1"/>
                </a:solidFill>
                <a:latin typeface="+mn-lt"/>
                <a:ea typeface="+mn-ea"/>
                <a:cs typeface="+mn-cs"/>
              </a:defRPr>
            </a:lvl1pPr>
            <a:lvl2pPr marL="566738" indent="-220663" algn="l" rtl="0" eaLnBrk="0" fontAlgn="base" hangingPunct="0">
              <a:spcBef>
                <a:spcPts val="800"/>
              </a:spcBef>
              <a:spcAft>
                <a:spcPct val="0"/>
              </a:spcAft>
              <a:buClr>
                <a:schemeClr val="accent1"/>
              </a:buClr>
              <a:buSzPct val="90000"/>
              <a:buFont typeface="Courier New" pitchFamily="49" charset="0"/>
              <a:buChar char="o"/>
              <a:defRPr sz="2000">
                <a:solidFill>
                  <a:schemeClr val="tx1"/>
                </a:solidFill>
                <a:latin typeface="+mn-lt"/>
              </a:defRPr>
            </a:lvl2pPr>
            <a:lvl3pPr marL="912813" indent="-231775" algn="l" rtl="0" eaLnBrk="0" fontAlgn="base" hangingPunct="0">
              <a:spcBef>
                <a:spcPts val="800"/>
              </a:spcBef>
              <a:spcAft>
                <a:spcPct val="0"/>
              </a:spcAft>
              <a:buClr>
                <a:schemeClr val="accent1"/>
              </a:buClr>
              <a:buSzPct val="90000"/>
              <a:buFont typeface="Arial" pitchFamily="34" charset="0"/>
              <a:buChar char="─"/>
              <a:defRPr sz="1800">
                <a:solidFill>
                  <a:schemeClr val="tx1"/>
                </a:solidFill>
                <a:latin typeface="+mn-lt"/>
              </a:defRPr>
            </a:lvl3pPr>
            <a:lvl4pPr marL="1258888" indent="-231775" algn="l" rtl="0" eaLnBrk="0" fontAlgn="base" hangingPunct="0">
              <a:spcBef>
                <a:spcPct val="45000"/>
              </a:spcBef>
              <a:spcAft>
                <a:spcPct val="0"/>
              </a:spcAft>
              <a:buClr>
                <a:schemeClr val="accent1"/>
              </a:buClr>
              <a:buFont typeface="Arial" pitchFamily="34" charset="0"/>
              <a:buChar char="»"/>
              <a:defRPr sz="1600">
                <a:solidFill>
                  <a:schemeClr val="bg2">
                    <a:lumMod val="50000"/>
                  </a:schemeClr>
                </a:solidFill>
                <a:latin typeface="+mn-lt"/>
              </a:defRPr>
            </a:lvl4pPr>
            <a:lvl5pPr marL="1597025" indent="-223838" algn="l" rtl="0" eaLnBrk="0" fontAlgn="base" hangingPunct="0">
              <a:spcBef>
                <a:spcPct val="45000"/>
              </a:spcBef>
              <a:spcAft>
                <a:spcPct val="0"/>
              </a:spcAft>
              <a:buChar char="»"/>
              <a:defRPr sz="1600">
                <a:solidFill>
                  <a:schemeClr val="bg2">
                    <a:lumMod val="50000"/>
                  </a:schemeClr>
                </a:solidFill>
                <a:latin typeface="+mn-lt"/>
              </a:defRPr>
            </a:lvl5pPr>
            <a:lvl6pPr marL="2054225" indent="-223838" algn="l" rtl="0" eaLnBrk="1" fontAlgn="base" hangingPunct="1">
              <a:spcBef>
                <a:spcPct val="45000"/>
              </a:spcBef>
              <a:spcAft>
                <a:spcPct val="0"/>
              </a:spcAft>
              <a:buChar char="»"/>
              <a:defRPr sz="1200">
                <a:solidFill>
                  <a:schemeClr val="tx1"/>
                </a:solidFill>
                <a:latin typeface="+mn-lt"/>
              </a:defRPr>
            </a:lvl6pPr>
            <a:lvl7pPr marL="2511425" indent="-223838" algn="l" rtl="0" eaLnBrk="1" fontAlgn="base" hangingPunct="1">
              <a:spcBef>
                <a:spcPct val="45000"/>
              </a:spcBef>
              <a:spcAft>
                <a:spcPct val="0"/>
              </a:spcAft>
              <a:buChar char="»"/>
              <a:defRPr sz="1200">
                <a:solidFill>
                  <a:schemeClr val="tx1"/>
                </a:solidFill>
                <a:latin typeface="+mn-lt"/>
              </a:defRPr>
            </a:lvl7pPr>
            <a:lvl8pPr marL="2968625" indent="-223838" algn="l" rtl="0" eaLnBrk="1" fontAlgn="base" hangingPunct="1">
              <a:spcBef>
                <a:spcPct val="45000"/>
              </a:spcBef>
              <a:spcAft>
                <a:spcPct val="0"/>
              </a:spcAft>
              <a:buChar char="»"/>
              <a:defRPr sz="1200">
                <a:solidFill>
                  <a:schemeClr val="tx1"/>
                </a:solidFill>
                <a:latin typeface="+mn-lt"/>
              </a:defRPr>
            </a:lvl8pPr>
            <a:lvl9pPr marL="3425825" indent="-223838" algn="l" rtl="0" eaLnBrk="1" fontAlgn="base" hangingPunct="1">
              <a:spcBef>
                <a:spcPct val="45000"/>
              </a:spcBef>
              <a:spcAft>
                <a:spcPct val="0"/>
              </a:spcAft>
              <a:buChar char="»"/>
              <a:defRPr sz="1200">
                <a:solidFill>
                  <a:schemeClr val="tx1"/>
                </a:solidFill>
                <a:latin typeface="+mn-lt"/>
              </a:defRPr>
            </a:lvl9pPr>
          </a:lstStyle>
          <a:p>
            <a:pPr marL="0" indent="0">
              <a:buNone/>
              <a:defRPr/>
            </a:pPr>
            <a:r>
              <a:rPr lang="en-US" sz="2000" kern="0" dirty="0" smtClean="0"/>
              <a:t>GBD solutions:</a:t>
            </a:r>
          </a:p>
          <a:p>
            <a:pPr marL="457200" indent="-457200">
              <a:buFontTx/>
              <a:buAutoNum type="arabicPeriod"/>
              <a:defRPr/>
            </a:pPr>
            <a:r>
              <a:rPr lang="en-US" sz="2000" kern="0" dirty="0" smtClean="0"/>
              <a:t>Quality review of all sources and corrections for garbage coding</a:t>
            </a:r>
          </a:p>
          <a:p>
            <a:pPr marL="457200" indent="-457200">
              <a:buFontTx/>
              <a:buAutoNum type="arabicPeriod"/>
              <a:defRPr/>
            </a:pPr>
            <a:r>
              <a:rPr lang="en-US" sz="2000" kern="0" dirty="0" smtClean="0"/>
              <a:t>Cross-walking different case definitions, diagnostic technologies, recall periods, etc., using statistical methods</a:t>
            </a:r>
          </a:p>
          <a:p>
            <a:pPr marL="457200" indent="-457200">
              <a:buFontTx/>
              <a:buAutoNum type="arabicPeriod"/>
              <a:defRPr/>
            </a:pPr>
            <a:r>
              <a:rPr lang="en-US" sz="2000" kern="0" dirty="0" smtClean="0"/>
              <a:t>Statistical methods to deal with missing data, inconsistent data, excluded groups and measurement error</a:t>
            </a:r>
          </a:p>
        </p:txBody>
      </p:sp>
    </p:spTree>
    <p:extLst>
      <p:ext uri="{BB962C8B-B14F-4D97-AF65-F5344CB8AC3E}">
        <p14:creationId xmlns:p14="http://schemas.microsoft.com/office/powerpoint/2010/main" val="988786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7</a:t>
            </a:fld>
            <a:endParaRPr lang="en-US"/>
          </a:p>
        </p:txBody>
      </p:sp>
      <p:pic>
        <p:nvPicPr>
          <p:cNvPr id="6" name="Picture 5"/>
          <p:cNvPicPr>
            <a:picLocks noChangeAspect="1"/>
          </p:cNvPicPr>
          <p:nvPr/>
        </p:nvPicPr>
        <p:blipFill>
          <a:blip r:embed="rId2"/>
          <a:stretch>
            <a:fillRect/>
          </a:stretch>
        </p:blipFill>
        <p:spPr>
          <a:xfrm>
            <a:off x="393700" y="267377"/>
            <a:ext cx="8496300" cy="5772475"/>
          </a:xfrm>
          <a:prstGeom prst="rect">
            <a:avLst/>
          </a:prstGeom>
        </p:spPr>
      </p:pic>
    </p:spTree>
    <p:extLst>
      <p:ext uri="{BB962C8B-B14F-4D97-AF65-F5344CB8AC3E}">
        <p14:creationId xmlns:p14="http://schemas.microsoft.com/office/powerpoint/2010/main" val="300978223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1E776F5-9A26-455E-BF09-7D727D022004}" type="slidenum">
              <a:rPr lang="en-US" smtClean="0"/>
              <a:pPr algn="ctr"/>
              <a:t>8</a:t>
            </a:fld>
            <a:endParaRPr lang="en-US"/>
          </a:p>
        </p:txBody>
      </p:sp>
      <p:pic>
        <p:nvPicPr>
          <p:cNvPr id="5" name="Picture 4"/>
          <p:cNvPicPr>
            <a:picLocks noChangeAspect="1"/>
          </p:cNvPicPr>
          <p:nvPr/>
        </p:nvPicPr>
        <p:blipFill>
          <a:blip r:embed="rId2"/>
          <a:stretch>
            <a:fillRect/>
          </a:stretch>
        </p:blipFill>
        <p:spPr>
          <a:xfrm>
            <a:off x="120315" y="336888"/>
            <a:ext cx="8927432" cy="5661541"/>
          </a:xfrm>
          <a:prstGeom prst="rect">
            <a:avLst/>
          </a:prstGeom>
        </p:spPr>
      </p:pic>
    </p:spTree>
    <p:extLst>
      <p:ext uri="{BB962C8B-B14F-4D97-AF65-F5344CB8AC3E}">
        <p14:creationId xmlns:p14="http://schemas.microsoft.com/office/powerpoint/2010/main" val="380177701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57200" y="249179"/>
            <a:ext cx="8191500" cy="553998"/>
          </a:xfrm>
        </p:spPr>
        <p:txBody>
          <a:bodyPr>
            <a:normAutofit/>
          </a:bodyPr>
          <a:lstStyle/>
          <a:p>
            <a:pPr eaLnBrk="1" hangingPunct="1"/>
            <a:r>
              <a:rPr lang="en-US" dirty="0" smtClean="0"/>
              <a:t>Multiple metrics for health</a:t>
            </a:r>
            <a:endParaRPr lang="en-US" sz="3200" dirty="0" smtClean="0"/>
          </a:p>
        </p:txBody>
      </p:sp>
      <p:sp>
        <p:nvSpPr>
          <p:cNvPr id="6148" name="Rectangle 3"/>
          <p:cNvSpPr>
            <a:spLocks noGrp="1" noChangeArrowheads="1"/>
          </p:cNvSpPr>
          <p:nvPr>
            <p:ph idx="1"/>
          </p:nvPr>
        </p:nvSpPr>
        <p:spPr>
          <a:xfrm>
            <a:off x="274026" y="889142"/>
            <a:ext cx="8619881" cy="4425287"/>
          </a:xfrm>
        </p:spPr>
        <p:txBody>
          <a:bodyPr>
            <a:noAutofit/>
          </a:bodyPr>
          <a:lstStyle/>
          <a:p>
            <a:pPr marL="457200" lvl="1" indent="-457200">
              <a:spcAft>
                <a:spcPts val="600"/>
              </a:spcAft>
              <a:buFont typeface="+mj-lt"/>
              <a:buAutoNum type="arabicPeriod"/>
              <a:defRPr/>
            </a:pPr>
            <a:r>
              <a:rPr lang="en-US" sz="2300" b="1" dirty="0" smtClean="0"/>
              <a:t>Traditional metrics: </a:t>
            </a:r>
            <a:r>
              <a:rPr lang="en-US" sz="2300" dirty="0" smtClean="0"/>
              <a:t>Disease and injury prevalence and incidence, death numbers and rates.  </a:t>
            </a:r>
            <a:endParaRPr lang="en-US" sz="2300" b="1" dirty="0" smtClean="0"/>
          </a:p>
          <a:p>
            <a:pPr marL="457200" lvl="1" indent="-457200">
              <a:spcAft>
                <a:spcPts val="600"/>
              </a:spcAft>
              <a:buFont typeface="+mj-lt"/>
              <a:buAutoNum type="arabicPeriod"/>
              <a:defRPr/>
            </a:pPr>
            <a:r>
              <a:rPr lang="en-US" sz="2300" b="1" dirty="0" smtClean="0"/>
              <a:t>Years of life lost </a:t>
            </a:r>
            <a:r>
              <a:rPr lang="en-US" sz="2300" dirty="0" smtClean="0"/>
              <a:t>due to premature mortality (YLLs) – count the number of years lost at each age compared to a reference life expectancy of 86 at birth.  </a:t>
            </a:r>
          </a:p>
          <a:p>
            <a:pPr marL="457200" lvl="1" indent="-457200">
              <a:spcAft>
                <a:spcPts val="600"/>
              </a:spcAft>
              <a:buFont typeface="+mj-lt"/>
              <a:buAutoNum type="arabicPeriod"/>
              <a:defRPr/>
            </a:pPr>
            <a:r>
              <a:rPr lang="en-US" sz="2300" b="1" dirty="0" smtClean="0"/>
              <a:t>Years lived with disability </a:t>
            </a:r>
            <a:r>
              <a:rPr lang="en-US" sz="2300" dirty="0"/>
              <a:t>(YLDs</a:t>
            </a:r>
            <a:r>
              <a:rPr lang="en-US" sz="2300" dirty="0" smtClean="0"/>
              <a:t>)</a:t>
            </a:r>
            <a:r>
              <a:rPr lang="en-US" sz="2300" b="1" dirty="0" smtClean="0"/>
              <a:t> </a:t>
            </a:r>
            <a:r>
              <a:rPr lang="en-US" sz="2300" dirty="0" smtClean="0"/>
              <a:t>for a cause in an age-sex group equals the prevalence of the condition times the disability weight for that condition.</a:t>
            </a:r>
          </a:p>
          <a:p>
            <a:pPr marL="457200" lvl="1" indent="-457200">
              <a:spcAft>
                <a:spcPts val="600"/>
              </a:spcAft>
              <a:buFont typeface="+mj-lt"/>
              <a:buAutoNum type="arabicPeriod"/>
              <a:defRPr/>
            </a:pPr>
            <a:r>
              <a:rPr lang="en-US" sz="2300" b="1" dirty="0" smtClean="0"/>
              <a:t>Disability-adjusted life years (DALYs) </a:t>
            </a:r>
            <a:r>
              <a:rPr lang="en-US" sz="2300" dirty="0" smtClean="0"/>
              <a:t>are the sum of YLLs and YLDs and are an overall metric of the burden of disease.   </a:t>
            </a:r>
          </a:p>
          <a:p>
            <a:pPr marL="457200" lvl="1" indent="-457200">
              <a:spcAft>
                <a:spcPts val="600"/>
              </a:spcAft>
              <a:buFont typeface="+mj-lt"/>
              <a:buAutoNum type="arabicPeriod"/>
              <a:defRPr/>
            </a:pPr>
            <a:r>
              <a:rPr lang="en-US" sz="2300" b="1" dirty="0" smtClean="0"/>
              <a:t>Healthy life expectancy (HALE) </a:t>
            </a:r>
            <a:r>
              <a:rPr lang="en-US" sz="2300" dirty="0" smtClean="0"/>
              <a:t>is a positive summary measure counting the expected years of life in full health.</a:t>
            </a:r>
            <a:endParaRPr lang="en-US" sz="2300" dirty="0"/>
          </a:p>
        </p:txBody>
      </p:sp>
      <p:sp>
        <p:nvSpPr>
          <p:cNvPr id="25602" name="Slide Number Placeholder 3"/>
          <p:cNvSpPr>
            <a:spLocks noGrp="1"/>
          </p:cNvSpPr>
          <p:nvPr>
            <p:ph type="sldNum" sz="quarter" idx="4"/>
          </p:nvPr>
        </p:nvSpPr>
        <p:spPr>
          <a:prstGeom prst="rect">
            <a:avLst/>
          </a:prstGeom>
          <a:noFill/>
        </p:spPr>
        <p:txBody>
          <a:bodyPr/>
          <a:lstStyle/>
          <a:p>
            <a:fld id="{2C7B45DA-D5AA-4AA3-9542-4E9162E59A3F}" type="slidenum">
              <a:rPr lang="en-US" smtClean="0"/>
              <a:pPr/>
              <a:t>9</a:t>
            </a:fld>
            <a:endParaRPr lang="en-US" dirty="0" smtClean="0"/>
          </a:p>
        </p:txBody>
      </p:sp>
    </p:spTree>
    <p:extLst>
      <p:ext uri="{BB962C8B-B14F-4D97-AF65-F5344CB8AC3E}">
        <p14:creationId xmlns:p14="http://schemas.microsoft.com/office/powerpoint/2010/main" val="2215744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HME ppt template_1109">
  <a:themeElements>
    <a:clrScheme name="Custom 6">
      <a:dk1>
        <a:srgbClr val="000000"/>
      </a:dk1>
      <a:lt1>
        <a:srgbClr val="FFFFFF"/>
      </a:lt1>
      <a:dk2>
        <a:srgbClr val="000000"/>
      </a:dk2>
      <a:lt2>
        <a:srgbClr val="5F5F5F"/>
      </a:lt2>
      <a:accent1>
        <a:srgbClr val="5BBB0E"/>
      </a:accent1>
      <a:accent2>
        <a:srgbClr val="308600"/>
      </a:accent2>
      <a:accent3>
        <a:srgbClr val="4B3892"/>
      </a:accent3>
      <a:accent4>
        <a:srgbClr val="A6A6A6"/>
      </a:accent4>
      <a:accent5>
        <a:srgbClr val="16540A"/>
      </a:accent5>
      <a:accent6>
        <a:srgbClr val="CD6F49"/>
      </a:accent6>
      <a:hlink>
        <a:srgbClr val="4D8540"/>
      </a:hlink>
      <a:folHlink>
        <a:srgbClr val="4D854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spcBef>
            <a:spcPts val="54"/>
          </a:spcBef>
          <a:buClr>
            <a:schemeClr val="accent1"/>
          </a:buClr>
          <a:buSzPct val="110000"/>
          <a:defRPr sz="180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8AA43"/>
        </a:accent1>
        <a:accent2>
          <a:srgbClr val="333399"/>
        </a:accent2>
        <a:accent3>
          <a:srgbClr val="FFFFFF"/>
        </a:accent3>
        <a:accent4>
          <a:srgbClr val="000000"/>
        </a:accent4>
        <a:accent5>
          <a:srgbClr val="B1D2B0"/>
        </a:accent5>
        <a:accent6>
          <a:srgbClr val="2D2D8A"/>
        </a:accent6>
        <a:hlink>
          <a:srgbClr val="009999"/>
        </a:hlink>
        <a:folHlink>
          <a:srgbClr val="92C67C"/>
        </a:folHlink>
      </a:clrScheme>
      <a:clrMap bg1="lt1" tx1="dk1" bg2="lt2" tx2="dk2" accent1="accent1" accent2="accent2" accent3="accent3" accent4="accent4" accent5="accent5" accent6="accent6" hlink="hlink" folHlink="folHlink"/>
    </a:extraClrScheme>
    <a:extraClrScheme>
      <a:clrScheme name="Default Design 14">
        <a:dk1>
          <a:srgbClr val="4C5B52"/>
        </a:dk1>
        <a:lt1>
          <a:srgbClr val="FFFFFF"/>
        </a:lt1>
        <a:dk2>
          <a:srgbClr val="000000"/>
        </a:dk2>
        <a:lt2>
          <a:srgbClr val="808080"/>
        </a:lt2>
        <a:accent1>
          <a:srgbClr val="48AA43"/>
        </a:accent1>
        <a:accent2>
          <a:srgbClr val="333399"/>
        </a:accent2>
        <a:accent3>
          <a:srgbClr val="FFFFFF"/>
        </a:accent3>
        <a:accent4>
          <a:srgbClr val="404C45"/>
        </a:accent4>
        <a:accent5>
          <a:srgbClr val="B1D2B0"/>
        </a:accent5>
        <a:accent6>
          <a:srgbClr val="2D2D8A"/>
        </a:accent6>
        <a:hlink>
          <a:srgbClr val="009999"/>
        </a:hlink>
        <a:folHlink>
          <a:srgbClr val="92C67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IHME ppt template_1109</Template>
  <TotalTime>9701</TotalTime>
  <Words>1985</Words>
  <Application>Microsoft Office PowerPoint</Application>
  <PresentationFormat>On-screen Show (4:3)</PresentationFormat>
  <Paragraphs>154</Paragraphs>
  <Slides>40</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Courier New</vt:lpstr>
      <vt:lpstr>IHME ppt template_1109</vt:lpstr>
      <vt:lpstr>Global burden of disease study : Past, present, and future </vt:lpstr>
      <vt:lpstr>Outline</vt:lpstr>
      <vt:lpstr>Global Burden of Disease today </vt:lpstr>
      <vt:lpstr>Global Burden of Disease today (II) </vt:lpstr>
      <vt:lpstr>GBD: a global study with a global collaborative network of investigators</vt:lpstr>
      <vt:lpstr>GBD: standardized solution to global health measurement challenges</vt:lpstr>
      <vt:lpstr>PowerPoint Presentation</vt:lpstr>
      <vt:lpstr>PowerPoint Presentation</vt:lpstr>
      <vt:lpstr>Multiple metrics for health</vt:lpstr>
      <vt:lpstr>All data sources in the GBD indexes in on-line catalog with metadata on 60,000+ GBD sources</vt:lpstr>
      <vt:lpstr>PowerPoint Presentation</vt:lpstr>
      <vt:lpstr>GBD as a dynamic scientific enterprise</vt:lpstr>
      <vt:lpstr>Outline</vt:lpstr>
      <vt:lpstr>Socio-Demographic Index (SDI) quintiles by GBD subnational level 1 geography, 2015.  SDI is meant to place locations on the development continuum based on income per capita, average years of schooling and total fertility rate. </vt:lpstr>
      <vt:lpstr>Life expectancy at birth and SDI. Black line shows average relationship 1980-2015 and points show the co-evolution of life expectancy and SDI for GBD super-regions</vt:lpstr>
      <vt:lpstr>Expected relationship between age-standardized YLL rates by cause, SDI and sex</vt:lpstr>
      <vt:lpstr>Expected relationship between population and SDI </vt:lpstr>
      <vt:lpstr>Expected relationship between all-age YLL rates by cause, SDI and sex</vt:lpstr>
      <vt:lpstr>Expected relationship between age-standardized YLD rates by cause, SDI and sex</vt:lpstr>
      <vt:lpstr>Expected relationship between all-age YLD rates by cause, SDI and sex</vt:lpstr>
      <vt:lpstr>Global DALYs by Level 1 GBD causes 1990 to 2015.  Panel A: numbers of DALYs; Panel B: all-age DALY rates and Panel C: age-standardized DALY rates</vt:lpstr>
      <vt:lpstr>Leading 30 causes of global DALYs for both sexes combined, 1990, 2005, 2015</vt:lpstr>
      <vt:lpstr>Observed vs expected age-standardized DALY rates per 100,000 based on SDI alone for both sexes combined, 2015</vt:lpstr>
      <vt:lpstr>Leading ten causes of DALYs with the ratio of observed DALYs to DALYs expected on the basis of SDI in 2015, by location</vt:lpstr>
      <vt:lpstr>Global proportion of all-cause DALYs attributable to risk factors, and overlaps by region, both sexes, 2015</vt:lpstr>
      <vt:lpstr>Global DALYs attributable to level 2 risk factors for males, 2015</vt:lpstr>
      <vt:lpstr>Global DALYs attributable to level 2 risk factors for females, 2015</vt:lpstr>
      <vt:lpstr>Summary exposure value and SDI for top global risks in terms of attributable DALYs in 2015, with comparisons to expected summary exposure value on basis of SDI</vt:lpstr>
      <vt:lpstr>Global decomposition of changes in DALYs attributable to risk factors, 1990-2015 due to population growth and ageing, risk exposure and the risk-deleted DALY rate</vt:lpstr>
      <vt:lpstr>Data viz</vt:lpstr>
      <vt:lpstr>Outline</vt:lpstr>
      <vt:lpstr>New directions for the GBD and related analytics</vt:lpstr>
      <vt:lpstr>Health system access and quality, 2015</vt:lpstr>
      <vt:lpstr>Potential of healthcare to reduce premature mortality </vt:lpstr>
      <vt:lpstr>Two distinct goals for health futures platform</vt:lpstr>
      <vt:lpstr>Historic vs projected annualized rate of change in global risk factors</vt:lpstr>
      <vt:lpstr>Super-region life expectancy decomposition, females</vt:lpstr>
      <vt:lpstr>Super-region life expectancy decomposition, males</vt:lpstr>
      <vt:lpstr>High mortality and low treatment coverage, 2015</vt:lpstr>
      <vt:lpstr>Complete estimation of age, sex, cause, county mortality 1980-2014</vt:lpstr>
    </vt:vector>
  </TitlesOfParts>
  <Company>UW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Information</dc:title>
  <dc:creator>Nebula</dc:creator>
  <cp:lastModifiedBy>Christopher J. Murray</cp:lastModifiedBy>
  <cp:revision>270</cp:revision>
  <dcterms:created xsi:type="dcterms:W3CDTF">2009-11-17T17:26:05Z</dcterms:created>
  <dcterms:modified xsi:type="dcterms:W3CDTF">2016-11-09T14:46:11Z</dcterms:modified>
</cp:coreProperties>
</file>