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handoutMasterIdLst>
    <p:handoutMasterId r:id="rId26"/>
  </p:handoutMasterIdLst>
  <p:sldIdLst>
    <p:sldId id="256" r:id="rId2"/>
    <p:sldId id="473" r:id="rId3"/>
    <p:sldId id="474" r:id="rId4"/>
    <p:sldId id="475" r:id="rId5"/>
    <p:sldId id="476" r:id="rId6"/>
    <p:sldId id="442" r:id="rId7"/>
    <p:sldId id="457" r:id="rId8"/>
    <p:sldId id="444" r:id="rId9"/>
    <p:sldId id="472" r:id="rId10"/>
    <p:sldId id="449" r:id="rId11"/>
    <p:sldId id="450" r:id="rId12"/>
    <p:sldId id="446" r:id="rId13"/>
    <p:sldId id="447" r:id="rId14"/>
    <p:sldId id="448" r:id="rId15"/>
    <p:sldId id="470" r:id="rId16"/>
    <p:sldId id="465" r:id="rId17"/>
    <p:sldId id="469" r:id="rId18"/>
    <p:sldId id="466" r:id="rId19"/>
    <p:sldId id="468" r:id="rId20"/>
    <p:sldId id="471" r:id="rId21"/>
    <p:sldId id="403" r:id="rId22"/>
    <p:sldId id="477" r:id="rId23"/>
    <p:sldId id="431" r:id="rId24"/>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00"/>
    <a:srgbClr val="4747FF"/>
    <a:srgbClr val="FFFF99"/>
    <a:srgbClr val="9F9FFF"/>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87455" autoAdjust="0"/>
  </p:normalViewPr>
  <p:slideViewPr>
    <p:cSldViewPr>
      <p:cViewPr varScale="1">
        <p:scale>
          <a:sx n="77" d="100"/>
          <a:sy n="77" d="100"/>
        </p:scale>
        <p:origin x="980" y="5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Larissa\Google%20Drive\UHC\ALL%20TABLES%20jackson\NewPSF.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Larissa\Google%20Drive\UHC\ALL%20TABLES%20jackson\NewPSF.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5"/>
          <c:order val="0"/>
          <c:tx>
            <c:v>1st quintil</c:v>
          </c:tx>
          <c:spPr>
            <a:ln w="63500">
              <a:solidFill>
                <a:schemeClr val="tx2">
                  <a:lumMod val="50000"/>
                </a:schemeClr>
              </a:solidFill>
            </a:ln>
          </c:spPr>
          <c:marker>
            <c:symbol val="none"/>
          </c:marker>
          <c:cat>
            <c:numRef>
              <c:f>'Combining PSF'!$B$61:$B$72</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'Combining PSF'!$E$4:$E$14</c:f>
              <c:numCache>
                <c:formatCode>General</c:formatCode>
                <c:ptCount val="11"/>
                <c:pt idx="0">
                  <c:v>22.35762524914372</c:v>
                </c:pt>
                <c:pt idx="1">
                  <c:v>36.443539771683149</c:v>
                </c:pt>
                <c:pt idx="2">
                  <c:v>43.73438038501947</c:v>
                </c:pt>
                <c:pt idx="3">
                  <c:v>49.727036677350334</c:v>
                </c:pt>
                <c:pt idx="4">
                  <c:v>55.968787078810294</c:v>
                </c:pt>
                <c:pt idx="5">
                  <c:v>64.458078761513988</c:v>
                </c:pt>
                <c:pt idx="6">
                  <c:v>70.386551641271197</c:v>
                </c:pt>
                <c:pt idx="7">
                  <c:v>76.622292164042619</c:v>
                </c:pt>
                <c:pt idx="8">
                  <c:v>79.059225896340763</c:v>
                </c:pt>
                <c:pt idx="9">
                  <c:v>80.622580912822357</c:v>
                </c:pt>
                <c:pt idx="10">
                  <c:v>82.296814555912476</c:v>
                </c:pt>
              </c:numCache>
            </c:numRef>
          </c:val>
          <c:smooth val="0"/>
        </c:ser>
        <c:ser>
          <c:idx val="6"/>
          <c:order val="1"/>
          <c:tx>
            <c:v>2nd quintil</c:v>
          </c:tx>
          <c:spPr>
            <a:ln>
              <a:solidFill>
                <a:schemeClr val="tx2">
                  <a:lumMod val="75000"/>
                </a:schemeClr>
              </a:solidFill>
            </a:ln>
          </c:spPr>
          <c:marker>
            <c:symbol val="none"/>
          </c:marker>
          <c:cat>
            <c:numRef>
              <c:f>'Combining PSF'!$B$61:$B$72</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'Combining PSF'!$E$19:$E$29</c:f>
              <c:numCache>
                <c:formatCode>General</c:formatCode>
                <c:ptCount val="11"/>
                <c:pt idx="0">
                  <c:v>24.693457534354383</c:v>
                </c:pt>
                <c:pt idx="1">
                  <c:v>37.816808985521156</c:v>
                </c:pt>
                <c:pt idx="2">
                  <c:v>44.838331376352812</c:v>
                </c:pt>
                <c:pt idx="3">
                  <c:v>50.148184196432254</c:v>
                </c:pt>
                <c:pt idx="4">
                  <c:v>54.73768493596274</c:v>
                </c:pt>
                <c:pt idx="5">
                  <c:v>62.151100663390991</c:v>
                </c:pt>
                <c:pt idx="6">
                  <c:v>67.420940945445096</c:v>
                </c:pt>
                <c:pt idx="7">
                  <c:v>73.152474875688156</c:v>
                </c:pt>
                <c:pt idx="8">
                  <c:v>74.901783154890779</c:v>
                </c:pt>
                <c:pt idx="9">
                  <c:v>77.029142727503924</c:v>
                </c:pt>
                <c:pt idx="10">
                  <c:v>78.738981679737222</c:v>
                </c:pt>
              </c:numCache>
            </c:numRef>
          </c:val>
          <c:smooth val="0"/>
        </c:ser>
        <c:ser>
          <c:idx val="7"/>
          <c:order val="2"/>
          <c:tx>
            <c:v>3rd quintil</c:v>
          </c:tx>
          <c:spPr>
            <a:ln>
              <a:solidFill>
                <a:schemeClr val="tx2">
                  <a:lumMod val="60000"/>
                  <a:lumOff val="40000"/>
                </a:schemeClr>
              </a:solidFill>
            </a:ln>
          </c:spPr>
          <c:marker>
            <c:symbol val="none"/>
          </c:marker>
          <c:cat>
            <c:numRef>
              <c:f>'Combining PSF'!$B$61:$B$72</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'Combining PSF'!$E$33:$E$43</c:f>
              <c:numCache>
                <c:formatCode>General</c:formatCode>
                <c:ptCount val="11"/>
                <c:pt idx="0">
                  <c:v>21.989037161876514</c:v>
                </c:pt>
                <c:pt idx="1">
                  <c:v>36.06125964805485</c:v>
                </c:pt>
                <c:pt idx="2">
                  <c:v>45.777783893365815</c:v>
                </c:pt>
                <c:pt idx="3">
                  <c:v>50.101600004924983</c:v>
                </c:pt>
                <c:pt idx="4">
                  <c:v>54.690438120568359</c:v>
                </c:pt>
                <c:pt idx="5">
                  <c:v>59.63863457425397</c:v>
                </c:pt>
                <c:pt idx="6">
                  <c:v>63.076856249167712</c:v>
                </c:pt>
                <c:pt idx="7">
                  <c:v>66.672151228808758</c:v>
                </c:pt>
                <c:pt idx="8">
                  <c:v>69.157390897706605</c:v>
                </c:pt>
                <c:pt idx="9">
                  <c:v>70.46164432581007</c:v>
                </c:pt>
                <c:pt idx="10">
                  <c:v>72.014459123762506</c:v>
                </c:pt>
              </c:numCache>
            </c:numRef>
          </c:val>
          <c:smooth val="0"/>
        </c:ser>
        <c:ser>
          <c:idx val="8"/>
          <c:order val="3"/>
          <c:tx>
            <c:v>4th quintil</c:v>
          </c:tx>
          <c:spPr>
            <a:ln>
              <a:solidFill>
                <a:schemeClr val="tx2">
                  <a:lumMod val="40000"/>
                  <a:lumOff val="60000"/>
                </a:schemeClr>
              </a:solidFill>
            </a:ln>
          </c:spPr>
          <c:marker>
            <c:symbol val="none"/>
          </c:marker>
          <c:cat>
            <c:numRef>
              <c:f>'Combining PSF'!$B$61:$B$72</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'Combining PSF'!$E$47:$E$57</c:f>
              <c:numCache>
                <c:formatCode>General</c:formatCode>
                <c:ptCount val="11"/>
                <c:pt idx="0">
                  <c:v>14.15021633021442</c:v>
                </c:pt>
                <c:pt idx="1">
                  <c:v>23.490590769066323</c:v>
                </c:pt>
                <c:pt idx="2">
                  <c:v>30.70974980754357</c:v>
                </c:pt>
                <c:pt idx="3">
                  <c:v>34.360764236636236</c:v>
                </c:pt>
                <c:pt idx="4">
                  <c:v>37.903870556214287</c:v>
                </c:pt>
                <c:pt idx="5">
                  <c:v>40.492932935299535</c:v>
                </c:pt>
                <c:pt idx="6">
                  <c:v>43.228058688126922</c:v>
                </c:pt>
                <c:pt idx="7">
                  <c:v>44.847971542918906</c:v>
                </c:pt>
                <c:pt idx="8">
                  <c:v>48.720693456487624</c:v>
                </c:pt>
                <c:pt idx="9">
                  <c:v>49.094735866143957</c:v>
                </c:pt>
                <c:pt idx="10">
                  <c:v>48.852959180874365</c:v>
                </c:pt>
              </c:numCache>
            </c:numRef>
          </c:val>
          <c:smooth val="0"/>
        </c:ser>
        <c:ser>
          <c:idx val="9"/>
          <c:order val="4"/>
          <c:tx>
            <c:v>5th quintil</c:v>
          </c:tx>
          <c:spPr>
            <a:ln w="88900">
              <a:solidFill>
                <a:schemeClr val="tx2">
                  <a:lumMod val="20000"/>
                  <a:lumOff val="80000"/>
                </a:schemeClr>
              </a:solidFill>
            </a:ln>
          </c:spPr>
          <c:marker>
            <c:symbol val="none"/>
          </c:marker>
          <c:cat>
            <c:numRef>
              <c:f>'Combining PSF'!$B$61:$B$72</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'Combining PSF'!$E$61:$E$71</c:f>
              <c:numCache>
                <c:formatCode>General</c:formatCode>
                <c:ptCount val="11"/>
                <c:pt idx="0">
                  <c:v>7.5457488158361024</c:v>
                </c:pt>
                <c:pt idx="1">
                  <c:v>12.490781707680867</c:v>
                </c:pt>
                <c:pt idx="2">
                  <c:v>17.549108053265609</c:v>
                </c:pt>
                <c:pt idx="3">
                  <c:v>21.370170311700321</c:v>
                </c:pt>
                <c:pt idx="4">
                  <c:v>24.315255183533342</c:v>
                </c:pt>
                <c:pt idx="5">
                  <c:v>26.483805927661852</c:v>
                </c:pt>
                <c:pt idx="6">
                  <c:v>29.690227389725674</c:v>
                </c:pt>
                <c:pt idx="7">
                  <c:v>31.230527964747719</c:v>
                </c:pt>
                <c:pt idx="8">
                  <c:v>32.289659280315291</c:v>
                </c:pt>
                <c:pt idx="9">
                  <c:v>32.899435617788377</c:v>
                </c:pt>
                <c:pt idx="10">
                  <c:v>34.456412299450314</c:v>
                </c:pt>
              </c:numCache>
            </c:numRef>
          </c:val>
          <c:smooth val="0"/>
        </c:ser>
        <c:ser>
          <c:idx val="0"/>
          <c:order val="5"/>
          <c:tx>
            <c:v>Total</c:v>
          </c:tx>
          <c:spPr>
            <a:ln>
              <a:solidFill>
                <a:sysClr val="window" lastClr="FFFFFF">
                  <a:lumMod val="75000"/>
                </a:sysClr>
              </a:solidFill>
              <a:prstDash val="dash"/>
            </a:ln>
          </c:spPr>
          <c:marker>
            <c:symbol val="none"/>
          </c:marker>
          <c:cat>
            <c:numRef>
              <c:f>'Combining PSF'!$B$61:$B$72</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'Combining PSF'!$K$4:$K$14</c:f>
              <c:numCache>
                <c:formatCode>0.0</c:formatCode>
                <c:ptCount val="11"/>
                <c:pt idx="0">
                  <c:v>13.572826651626167</c:v>
                </c:pt>
                <c:pt idx="1">
                  <c:v>22.021436973184258</c:v>
                </c:pt>
                <c:pt idx="2">
                  <c:v>28.381520593313276</c:v>
                </c:pt>
                <c:pt idx="3">
                  <c:v>32.56434003329607</c:v>
                </c:pt>
                <c:pt idx="4">
                  <c:v>36.246849712801534</c:v>
                </c:pt>
                <c:pt idx="5">
                  <c:v>39.869175160631123</c:v>
                </c:pt>
                <c:pt idx="6">
                  <c:v>43.444755849105078</c:v>
                </c:pt>
                <c:pt idx="7">
                  <c:v>46.052984843506543</c:v>
                </c:pt>
                <c:pt idx="8">
                  <c:v>48.089640262698047</c:v>
                </c:pt>
                <c:pt idx="9">
                  <c:v>48.970506229712512</c:v>
                </c:pt>
                <c:pt idx="10">
                  <c:v>50.262410555099862</c:v>
                </c:pt>
              </c:numCache>
            </c:numRef>
          </c:val>
          <c:smooth val="0"/>
        </c:ser>
        <c:dLbls>
          <c:showLegendKey val="0"/>
          <c:showVal val="0"/>
          <c:showCatName val="0"/>
          <c:showSerName val="0"/>
          <c:showPercent val="0"/>
          <c:showBubbleSize val="0"/>
        </c:dLbls>
        <c:smooth val="0"/>
        <c:axId val="255637160"/>
        <c:axId val="255637552"/>
      </c:lineChart>
      <c:catAx>
        <c:axId val="255637160"/>
        <c:scaling>
          <c:orientation val="minMax"/>
        </c:scaling>
        <c:delete val="0"/>
        <c:axPos val="b"/>
        <c:numFmt formatCode="General" sourceLinked="1"/>
        <c:majorTickMark val="none"/>
        <c:minorTickMark val="in"/>
        <c:tickLblPos val="nextTo"/>
        <c:crossAx val="255637552"/>
        <c:crosses val="autoZero"/>
        <c:auto val="1"/>
        <c:lblAlgn val="ctr"/>
        <c:lblOffset val="100"/>
        <c:noMultiLvlLbl val="0"/>
      </c:catAx>
      <c:valAx>
        <c:axId val="255637552"/>
        <c:scaling>
          <c:orientation val="minMax"/>
          <c:max val="100"/>
        </c:scaling>
        <c:delete val="0"/>
        <c:axPos val="l"/>
        <c:title>
          <c:tx>
            <c:rich>
              <a:bodyPr rot="-5400000" vert="horz"/>
              <a:lstStyle/>
              <a:p>
                <a:pPr>
                  <a:defRPr/>
                </a:pPr>
                <a:r>
                  <a:rPr lang="en-US"/>
                  <a:t>%</a:t>
                </a:r>
              </a:p>
            </c:rich>
          </c:tx>
          <c:layout/>
          <c:overlay val="0"/>
        </c:title>
        <c:numFmt formatCode="General" sourceLinked="1"/>
        <c:majorTickMark val="out"/>
        <c:minorTickMark val="none"/>
        <c:tickLblPos val="nextTo"/>
        <c:crossAx val="255637160"/>
        <c:crosses val="autoZero"/>
        <c:crossBetween val="between"/>
      </c:valAx>
    </c:plotArea>
    <c:legend>
      <c:legendPos val="r"/>
      <c:layout>
        <c:manualLayout>
          <c:xMode val="edge"/>
          <c:yMode val="edge"/>
          <c:x val="0.81181700596485451"/>
          <c:y val="0.25448975818607217"/>
          <c:w val="0.17837716218103991"/>
          <c:h val="0.42926797355078483"/>
        </c:manualLayout>
      </c:layout>
      <c:overlay val="0"/>
    </c:legend>
    <c:plotVisOnly val="1"/>
    <c:dispBlanksAs val="gap"/>
    <c:showDLblsOverMax val="0"/>
  </c:chart>
  <c:txPr>
    <a:bodyPr/>
    <a:lstStyle/>
    <a:p>
      <a:pPr>
        <a:defRPr sz="10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394699466079375"/>
          <c:y val="0.20826015392143848"/>
          <c:w val="0.61667352245014795"/>
          <c:h val="0.6417491881311469"/>
        </c:manualLayout>
      </c:layout>
      <c:lineChart>
        <c:grouping val="standard"/>
        <c:varyColors val="0"/>
        <c:ser>
          <c:idx val="0"/>
          <c:order val="0"/>
          <c:tx>
            <c:strRef>
              <c:f>'Combining PSF'!$H$60</c:f>
              <c:strCache>
                <c:ptCount val="1"/>
                <c:pt idx="0">
                  <c:v>diff</c:v>
                </c:pt>
              </c:strCache>
            </c:strRef>
          </c:tx>
          <c:spPr>
            <a:ln w="25400">
              <a:solidFill>
                <a:schemeClr val="accent3">
                  <a:lumMod val="50000"/>
                </a:schemeClr>
              </a:solidFill>
            </a:ln>
          </c:spPr>
          <c:marker>
            <c:symbol val="none"/>
          </c:marker>
          <c:cat>
            <c:numRef>
              <c:f>'Combining PSF'!$B$61:$B$72</c:f>
              <c:numCache>
                <c:formatCode>General</c:formatCode>
                <c:ptCount val="12"/>
                <c:pt idx="0">
                  <c:v>2000</c:v>
                </c:pt>
                <c:pt idx="1">
                  <c:v>2001</c:v>
                </c:pt>
                <c:pt idx="2">
                  <c:v>2002</c:v>
                </c:pt>
                <c:pt idx="3">
                  <c:v>2003</c:v>
                </c:pt>
                <c:pt idx="4">
                  <c:v>2004</c:v>
                </c:pt>
                <c:pt idx="5">
                  <c:v>2005</c:v>
                </c:pt>
                <c:pt idx="6">
                  <c:v>2006</c:v>
                </c:pt>
                <c:pt idx="7">
                  <c:v>2007</c:v>
                </c:pt>
                <c:pt idx="8">
                  <c:v>2008</c:v>
                </c:pt>
                <c:pt idx="9">
                  <c:v>2009</c:v>
                </c:pt>
                <c:pt idx="10">
                  <c:v>2010</c:v>
                </c:pt>
                <c:pt idx="11">
                  <c:v>2011</c:v>
                </c:pt>
              </c:numCache>
            </c:numRef>
          </c:cat>
          <c:val>
            <c:numRef>
              <c:f>'Combining PSF'!$H$61:$H$71</c:f>
              <c:numCache>
                <c:formatCode>General</c:formatCode>
                <c:ptCount val="11"/>
                <c:pt idx="0">
                  <c:v>14.811876433307622</c:v>
                </c:pt>
                <c:pt idx="1">
                  <c:v>23.952758064002339</c:v>
                </c:pt>
                <c:pt idx="2">
                  <c:v>26.185272331753819</c:v>
                </c:pt>
                <c:pt idx="3">
                  <c:v>28.356866365650056</c:v>
                </c:pt>
                <c:pt idx="4">
                  <c:v>31.653531895276959</c:v>
                </c:pt>
                <c:pt idx="5">
                  <c:v>37.974272833852154</c:v>
                </c:pt>
                <c:pt idx="6">
                  <c:v>40.696324251545477</c:v>
                </c:pt>
                <c:pt idx="7">
                  <c:v>45.39176419929484</c:v>
                </c:pt>
                <c:pt idx="8">
                  <c:v>46.769566616025521</c:v>
                </c:pt>
                <c:pt idx="9">
                  <c:v>47.723145295034229</c:v>
                </c:pt>
                <c:pt idx="10">
                  <c:v>47.840402256461999</c:v>
                </c:pt>
              </c:numCache>
            </c:numRef>
          </c:val>
          <c:smooth val="0"/>
        </c:ser>
        <c:dLbls>
          <c:showLegendKey val="0"/>
          <c:showVal val="0"/>
          <c:showCatName val="0"/>
          <c:showSerName val="0"/>
          <c:showPercent val="0"/>
          <c:showBubbleSize val="0"/>
        </c:dLbls>
        <c:marker val="1"/>
        <c:smooth val="0"/>
        <c:axId val="255638728"/>
        <c:axId val="255639512"/>
      </c:lineChart>
      <c:lineChart>
        <c:grouping val="standard"/>
        <c:varyColors val="0"/>
        <c:ser>
          <c:idx val="1"/>
          <c:order val="1"/>
          <c:tx>
            <c:strRef>
              <c:f>'Combining PSF'!$I$60</c:f>
              <c:strCache>
                <c:ptCount val="1"/>
                <c:pt idx="0">
                  <c:v>ratio</c:v>
                </c:pt>
              </c:strCache>
            </c:strRef>
          </c:tx>
          <c:spPr>
            <a:ln w="25400"/>
          </c:spPr>
          <c:marker>
            <c:symbol val="none"/>
          </c:marker>
          <c:val>
            <c:numRef>
              <c:f>'Combining PSF'!$I$61:$I$71</c:f>
              <c:numCache>
                <c:formatCode>0.00</c:formatCode>
                <c:ptCount val="11"/>
                <c:pt idx="0">
                  <c:v>2.9629432140945671</c:v>
                </c:pt>
                <c:pt idx="1">
                  <c:v>2.9176348305945687</c:v>
                </c:pt>
                <c:pt idx="2">
                  <c:v>2.4921141434809959</c:v>
                </c:pt>
                <c:pt idx="3">
                  <c:v>2.3269368447721002</c:v>
                </c:pt>
                <c:pt idx="4">
                  <c:v>2.3017972320814186</c:v>
                </c:pt>
                <c:pt idx="5">
                  <c:v>2.4338676600174272</c:v>
                </c:pt>
                <c:pt idx="6">
                  <c:v>2.3706976277867247</c:v>
                </c:pt>
                <c:pt idx="7">
                  <c:v>2.4534421016043009</c:v>
                </c:pt>
                <c:pt idx="8">
                  <c:v>2.4484379104160312</c:v>
                </c:pt>
                <c:pt idx="9">
                  <c:v>2.4505764126005487</c:v>
                </c:pt>
                <c:pt idx="10">
                  <c:v>2.3884324879994905</c:v>
                </c:pt>
              </c:numCache>
            </c:numRef>
          </c:val>
          <c:smooth val="0"/>
        </c:ser>
        <c:dLbls>
          <c:showLegendKey val="0"/>
          <c:showVal val="0"/>
          <c:showCatName val="0"/>
          <c:showSerName val="0"/>
          <c:showPercent val="0"/>
          <c:showBubbleSize val="0"/>
        </c:dLbls>
        <c:marker val="1"/>
        <c:smooth val="0"/>
        <c:axId val="255636376"/>
        <c:axId val="255637944"/>
      </c:lineChart>
      <c:catAx>
        <c:axId val="255638728"/>
        <c:scaling>
          <c:orientation val="minMax"/>
        </c:scaling>
        <c:delete val="0"/>
        <c:axPos val="b"/>
        <c:numFmt formatCode="General" sourceLinked="1"/>
        <c:majorTickMark val="none"/>
        <c:minorTickMark val="in"/>
        <c:tickLblPos val="nextTo"/>
        <c:crossAx val="255639512"/>
        <c:crosses val="autoZero"/>
        <c:auto val="1"/>
        <c:lblAlgn val="ctr"/>
        <c:lblOffset val="100"/>
        <c:tickLblSkip val="5"/>
        <c:tickMarkSkip val="1"/>
        <c:noMultiLvlLbl val="0"/>
      </c:catAx>
      <c:valAx>
        <c:axId val="255639512"/>
        <c:scaling>
          <c:orientation val="minMax"/>
        </c:scaling>
        <c:delete val="0"/>
        <c:axPos val="l"/>
        <c:title>
          <c:tx>
            <c:rich>
              <a:bodyPr/>
              <a:lstStyle/>
              <a:p>
                <a:pPr>
                  <a:defRPr/>
                </a:pPr>
                <a:r>
                  <a:rPr lang="en-US"/>
                  <a:t>Difference</a:t>
                </a:r>
              </a:p>
            </c:rich>
          </c:tx>
          <c:layout/>
          <c:overlay val="0"/>
        </c:title>
        <c:numFmt formatCode="#,##0.0" sourceLinked="0"/>
        <c:majorTickMark val="out"/>
        <c:minorTickMark val="none"/>
        <c:tickLblPos val="nextTo"/>
        <c:crossAx val="255638728"/>
        <c:crosses val="autoZero"/>
        <c:crossBetween val="between"/>
      </c:valAx>
      <c:valAx>
        <c:axId val="255637944"/>
        <c:scaling>
          <c:orientation val="minMax"/>
          <c:min val="0"/>
        </c:scaling>
        <c:delete val="0"/>
        <c:axPos val="r"/>
        <c:title>
          <c:tx>
            <c:rich>
              <a:bodyPr rot="-5400000" vert="horz"/>
              <a:lstStyle/>
              <a:p>
                <a:pPr>
                  <a:defRPr/>
                </a:pPr>
                <a:r>
                  <a:rPr lang="en-US"/>
                  <a:t>Ratio</a:t>
                </a:r>
              </a:p>
            </c:rich>
          </c:tx>
          <c:layout/>
          <c:overlay val="0"/>
        </c:title>
        <c:numFmt formatCode="0.0" sourceLinked="0"/>
        <c:majorTickMark val="out"/>
        <c:minorTickMark val="none"/>
        <c:tickLblPos val="nextTo"/>
        <c:crossAx val="255636376"/>
        <c:crosses val="max"/>
        <c:crossBetween val="between"/>
      </c:valAx>
      <c:catAx>
        <c:axId val="255636376"/>
        <c:scaling>
          <c:orientation val="minMax"/>
        </c:scaling>
        <c:delete val="1"/>
        <c:axPos val="b"/>
        <c:numFmt formatCode="General" sourceLinked="1"/>
        <c:majorTickMark val="out"/>
        <c:minorTickMark val="none"/>
        <c:tickLblPos val="none"/>
        <c:crossAx val="255637944"/>
        <c:crosses val="autoZero"/>
        <c:auto val="0"/>
        <c:lblAlgn val="ctr"/>
        <c:lblOffset val="100"/>
        <c:noMultiLvlLbl val="0"/>
      </c:catAx>
    </c:plotArea>
    <c:legend>
      <c:legendPos val="t"/>
      <c:layout>
        <c:manualLayout>
          <c:xMode val="edge"/>
          <c:yMode val="edge"/>
          <c:x val="0.25326905208388623"/>
          <c:y val="3.6866359447004615E-2"/>
          <c:w val="0.42943144844267939"/>
          <c:h val="0.11110853078849016"/>
        </c:manualLayout>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F25CC28-A618-47C9-BCFD-20819604128C}" type="datetimeFigureOut">
              <a:rPr lang="pt-BR"/>
              <a:pPr>
                <a:defRPr/>
              </a:pPr>
              <a:t>09/11/2016</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0FD64C5-024F-472D-A5DC-A6774D93E184}" type="slidenum">
              <a:rPr lang="pt-BR"/>
              <a:pPr>
                <a:defRPr/>
              </a:pPr>
              <a:t>‹#›</a:t>
            </a:fld>
            <a:endParaRPr lang="pt-BR"/>
          </a:p>
        </p:txBody>
      </p:sp>
    </p:spTree>
    <p:extLst>
      <p:ext uri="{BB962C8B-B14F-4D97-AF65-F5344CB8AC3E}">
        <p14:creationId xmlns:p14="http://schemas.microsoft.com/office/powerpoint/2010/main" val="22787801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553BAEB-395A-4596-AF29-E64485639064}" type="datetimeFigureOut">
              <a:rPr lang="pt-BR"/>
              <a:pPr>
                <a:defRPr/>
              </a:pPr>
              <a:t>09/11/2016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89481F4-446A-4925-9EC9-233B87B50863}" type="slidenum">
              <a:rPr lang="pt-BR"/>
              <a:pPr>
                <a:defRPr/>
              </a:pPr>
              <a:t>‹#›</a:t>
            </a:fld>
            <a:endParaRPr lang="pt-BR"/>
          </a:p>
        </p:txBody>
      </p:sp>
    </p:spTree>
    <p:extLst>
      <p:ext uri="{BB962C8B-B14F-4D97-AF65-F5344CB8AC3E}">
        <p14:creationId xmlns:p14="http://schemas.microsoft.com/office/powerpoint/2010/main" val="36248353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843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dirty="0"/>
          </a:p>
        </p:txBody>
      </p:sp>
      <p:sp>
        <p:nvSpPr>
          <p:cNvPr id="4" name="Espaço Reservado para Número de Slide 3"/>
          <p:cNvSpPr>
            <a:spLocks noGrp="1"/>
          </p:cNvSpPr>
          <p:nvPr>
            <p:ph type="sldNum" sz="quarter" idx="5"/>
          </p:nvPr>
        </p:nvSpPr>
        <p:spPr/>
        <p:txBody>
          <a:bodyPr/>
          <a:lstStyle/>
          <a:p>
            <a:pPr>
              <a:defRPr/>
            </a:pPr>
            <a:fld id="{3B0F3C35-E407-410D-B72F-E8253A5EAA1F}" type="slidenum">
              <a:rPr lang="pt-BR" smtClean="0"/>
              <a:pPr>
                <a:defRPr/>
              </a:pPr>
              <a:t>1</a:t>
            </a:fld>
            <a:endParaRPr lang="pt-BR" dirty="0"/>
          </a:p>
        </p:txBody>
      </p:sp>
    </p:spTree>
    <p:extLst>
      <p:ext uri="{BB962C8B-B14F-4D97-AF65-F5344CB8AC3E}">
        <p14:creationId xmlns:p14="http://schemas.microsoft.com/office/powerpoint/2010/main" val="378446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451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BR" smtClean="0"/>
              <a:t>Acerscenar 60 ou mais</a:t>
            </a:r>
          </a:p>
        </p:txBody>
      </p:sp>
      <p:sp>
        <p:nvSpPr>
          <p:cNvPr id="102404"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7F4F72-1E85-460C-A7CE-467D0F4895CA}" type="slidenum">
              <a:rPr lang="pt-BR" smtClean="0"/>
              <a:pPr fontAlgn="base">
                <a:spcBef>
                  <a:spcPct val="0"/>
                </a:spcBef>
                <a:spcAft>
                  <a:spcPct val="0"/>
                </a:spcAft>
                <a:defRPr/>
              </a:pPr>
              <a:t>5</a:t>
            </a:fld>
            <a:endParaRPr lang="pt-BR" smtClean="0"/>
          </a:p>
        </p:txBody>
      </p:sp>
    </p:spTree>
    <p:extLst>
      <p:ext uri="{BB962C8B-B14F-4D97-AF65-F5344CB8AC3E}">
        <p14:creationId xmlns:p14="http://schemas.microsoft.com/office/powerpoint/2010/main" val="1679079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Fluxograma: Documento 3"/>
          <p:cNvSpPr/>
          <p:nvPr userDrawn="1"/>
        </p:nvSpPr>
        <p:spPr>
          <a:xfrm rot="10800000">
            <a:off x="0" y="5732463"/>
            <a:ext cx="9144000" cy="1152525"/>
          </a:xfrm>
          <a:prstGeom prst="flowChartDocument">
            <a:avLst/>
          </a:prstGeom>
          <a:solidFill>
            <a:srgbClr val="4747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sz="1200" b="1" dirty="0"/>
          </a:p>
        </p:txBody>
      </p:sp>
      <p:sp>
        <p:nvSpPr>
          <p:cNvPr id="2" name="Título 1"/>
          <p:cNvSpPr>
            <a:spLocks noGrp="1"/>
          </p:cNvSpPr>
          <p:nvPr>
            <p:ph type="ctrTitle"/>
          </p:nvPr>
        </p:nvSpPr>
        <p:spPr>
          <a:xfrm>
            <a:off x="685800" y="2130425"/>
            <a:ext cx="7772400" cy="1470025"/>
          </a:xfrm>
        </p:spPr>
        <p:txBody>
          <a:bodyPr/>
          <a:lstStyle>
            <a:lvl1pPr>
              <a:defRPr>
                <a:latin typeface="Arial Rounded MT Bold" pitchFamily="34" charset="0"/>
              </a:defRPr>
            </a:lvl1pPr>
          </a:lstStyle>
          <a:p>
            <a:r>
              <a:rPr lang="pt-BR" dirty="0"/>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a:t>Clique para editar o estilo do subtítulo mestre</a:t>
            </a:r>
          </a:p>
        </p:txBody>
      </p:sp>
      <p:sp>
        <p:nvSpPr>
          <p:cNvPr id="5" name="Espaço Reservado para Data 3"/>
          <p:cNvSpPr>
            <a:spLocks noGrp="1"/>
          </p:cNvSpPr>
          <p:nvPr>
            <p:ph type="dt" sz="half" idx="10"/>
          </p:nvPr>
        </p:nvSpPr>
        <p:spPr/>
        <p:txBody>
          <a:bodyPr/>
          <a:lstStyle>
            <a:lvl1pPr>
              <a:defRPr/>
            </a:lvl1pPr>
          </a:lstStyle>
          <a:p>
            <a:pPr>
              <a:defRPr/>
            </a:pPr>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r>
              <a:rPr lang="pt-BR"/>
              <a:t>14</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00166D70-DD47-4051-B647-180C11EF76DC}" type="slidenum">
              <a:rPr lang="pt-BR"/>
              <a:pPr>
                <a:defRPr/>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D075196-C70F-4182-A55D-57177898400C}" type="slidenum">
              <a:rPr lang="pt-BR"/>
              <a:pPr>
                <a:defRPr/>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CaixaDeTexto 3"/>
          <p:cNvSpPr txBox="1">
            <a:spLocks noChangeArrowheads="1"/>
          </p:cNvSpPr>
          <p:nvPr userDrawn="1"/>
        </p:nvSpPr>
        <p:spPr bwMode="auto">
          <a:xfrm>
            <a:off x="0" y="6423025"/>
            <a:ext cx="9144000" cy="461963"/>
          </a:xfrm>
          <a:prstGeom prst="rect">
            <a:avLst/>
          </a:prstGeom>
          <a:solidFill>
            <a:srgbClr val="0000CC"/>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pt-BR" sz="2400" b="1" dirty="0">
              <a:solidFill>
                <a:schemeClr val="bg1"/>
              </a:solidFill>
              <a:latin typeface="Calibri" pitchFamily="34" charset="0"/>
            </a:endParaRPr>
          </a:p>
        </p:txBody>
      </p:sp>
      <p:sp>
        <p:nvSpPr>
          <p:cNvPr id="5" name="CaixaDeTexto 4"/>
          <p:cNvSpPr txBox="1"/>
          <p:nvPr userDrawn="1"/>
        </p:nvSpPr>
        <p:spPr>
          <a:xfrm>
            <a:off x="107950" y="6492875"/>
            <a:ext cx="2016125" cy="307975"/>
          </a:xfrm>
          <a:prstGeom prst="rect">
            <a:avLst/>
          </a:prstGeom>
          <a:noFill/>
        </p:spPr>
        <p:txBody>
          <a:bodyPr>
            <a:spAutoFit/>
          </a:bodyPr>
          <a:lstStyle/>
          <a:p>
            <a:pPr>
              <a:defRPr/>
            </a:pPr>
            <a:r>
              <a:rPr lang="pt-BR" sz="1400" b="1" dirty="0">
                <a:solidFill>
                  <a:schemeClr val="bg1"/>
                </a:solidFill>
                <a:latin typeface="+mn-lt"/>
              </a:rPr>
              <a:t>GBD Brasil 2015</a:t>
            </a:r>
          </a:p>
        </p:txBody>
      </p:sp>
      <p:sp>
        <p:nvSpPr>
          <p:cNvPr id="2" name="Título 1"/>
          <p:cNvSpPr>
            <a:spLocks noGrp="1"/>
          </p:cNvSpPr>
          <p:nvPr>
            <p:ph type="title"/>
          </p:nvPr>
        </p:nvSpPr>
        <p:spPr/>
        <p:txBody>
          <a:bodyPr/>
          <a:lstStyle>
            <a:lvl1pPr>
              <a:defRPr>
                <a:solidFill>
                  <a:srgbClr val="0000CC"/>
                </a:solidFill>
                <a:latin typeface="Arial Rounded MT Bold" pitchFamily="34" charset="0"/>
              </a:defRPr>
            </a:lvl1pPr>
          </a:lstStyle>
          <a:p>
            <a:r>
              <a:rPr lang="pt-BR" dirty="0"/>
              <a:t>Clique para editar o estilo do título mestre</a:t>
            </a:r>
          </a:p>
        </p:txBody>
      </p:sp>
      <p:sp>
        <p:nvSpPr>
          <p:cNvPr id="3" name="Espaço Reservado para Conteúdo 2"/>
          <p:cNvSpPr>
            <a:spLocks noGrp="1"/>
          </p:cNvSpPr>
          <p:nvPr>
            <p:ph idx="1"/>
          </p:nvPr>
        </p:nvSpPr>
        <p:spPr/>
        <p:txBody>
          <a:bodyPr/>
          <a:lstStyle>
            <a:lvl1pPr>
              <a:defRPr b="0">
                <a:latin typeface="Arial" pitchFamily="34" charset="0"/>
                <a:cs typeface="Arial" pitchFamily="34" charset="0"/>
              </a:defRPr>
            </a:lvl1pPr>
            <a:lvl2pPr>
              <a:defRPr b="0">
                <a:latin typeface="Arial" pitchFamily="34" charset="0"/>
                <a:cs typeface="Arial" pitchFamily="34" charset="0"/>
              </a:defRPr>
            </a:lvl2pPr>
            <a:lvl3pPr>
              <a:defRPr b="0">
                <a:latin typeface="Arial" pitchFamily="34" charset="0"/>
                <a:cs typeface="Arial" pitchFamily="34" charset="0"/>
              </a:defRPr>
            </a:lvl3pPr>
            <a:lvl4pPr>
              <a:defRPr b="0">
                <a:latin typeface="Arial" pitchFamily="34" charset="0"/>
                <a:cs typeface="Arial" pitchFamily="34" charset="0"/>
              </a:defRPr>
            </a:lvl4pPr>
            <a:lvl5pPr>
              <a:defRPr b="0">
                <a:latin typeface="Arial" pitchFamily="34" charset="0"/>
                <a:cs typeface="Arial" pitchFamily="34" charset="0"/>
              </a:defRPr>
            </a:lvl5pPr>
          </a:lstStyle>
          <a:p>
            <a:pPr lvl="0"/>
            <a:r>
              <a:rPr lang="pt-BR" dirty="0"/>
              <a:t>Clique para editar os estilos do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Rodapé 4"/>
          <p:cNvSpPr>
            <a:spLocks noGrp="1"/>
          </p:cNvSpPr>
          <p:nvPr>
            <p:ph type="ftr" sz="quarter" idx="10"/>
          </p:nvPr>
        </p:nvSpPr>
        <p:spPr>
          <a:xfrm>
            <a:off x="6156325" y="6481763"/>
            <a:ext cx="2895600" cy="365125"/>
          </a:xfrm>
        </p:spPr>
        <p:txBody>
          <a:bodyPr/>
          <a:lstStyle>
            <a:lvl1pPr>
              <a:defRPr/>
            </a:lvl1pPr>
          </a:lstStyle>
          <a:p>
            <a:pPr>
              <a:defRPr/>
            </a:pPr>
            <a:fld id="{1261AC8D-196F-4FE6-875F-7259B8D6A449}" type="slidenum">
              <a:rPr lang="pt-BR"/>
              <a:pPr>
                <a:defRPr/>
              </a:pPr>
              <a:t>‹#›</a:t>
            </a:fld>
            <a:r>
              <a:rPr lang="pt-BR" dirty="0"/>
              <a:t> 2</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1CD81983-8A8C-4196-9966-FB2426472D03}" type="slidenum">
              <a:rPr lang="pt-BR"/>
              <a:pPr>
                <a:defRPr/>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p:cNvSpPr>
            <a:spLocks noGrp="1"/>
          </p:cNvSpPr>
          <p:nvPr>
            <p:ph type="dt" sz="half" idx="10"/>
          </p:nvPr>
        </p:nvSpPr>
        <p:spPr/>
        <p:txBody>
          <a:bodyPr/>
          <a:lstStyle>
            <a:lvl1pPr>
              <a:defRPr/>
            </a:lvl1pPr>
          </a:lstStyle>
          <a:p>
            <a:pPr>
              <a:defRPr/>
            </a:pPr>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73F603B7-7AB7-4AB9-85F6-931A053799BD}" type="slidenum">
              <a:rPr lang="pt-BR"/>
              <a:pPr>
                <a:defRPr/>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p:cNvSpPr>
            <a:spLocks noGrp="1"/>
          </p:cNvSpPr>
          <p:nvPr>
            <p:ph type="dt" sz="half" idx="10"/>
          </p:nvPr>
        </p:nvSpPr>
        <p:spPr/>
        <p:txBody>
          <a:bodyPr/>
          <a:lstStyle>
            <a:lvl1pPr>
              <a:defRPr/>
            </a:lvl1pPr>
          </a:lstStyle>
          <a:p>
            <a:pPr>
              <a:defRPr/>
            </a:pPr>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DFFADF0F-1BF6-490F-81A5-15F7749AD168}" type="slidenum">
              <a:rPr lang="pt-BR"/>
              <a:pPr>
                <a:defRPr/>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p:cNvSpPr>
            <a:spLocks noGrp="1"/>
          </p:cNvSpPr>
          <p:nvPr>
            <p:ph type="dt" sz="half" idx="10"/>
          </p:nvPr>
        </p:nvSpPr>
        <p:spPr/>
        <p:txBody>
          <a:bodyPr/>
          <a:lstStyle>
            <a:lvl1pPr>
              <a:defRPr/>
            </a:lvl1pPr>
          </a:lstStyle>
          <a:p>
            <a:pPr>
              <a:defRPr/>
            </a:pPr>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ECDB845C-8C00-480A-A5CE-9B37B4900B01}" type="slidenum">
              <a:rPr lang="pt-BR"/>
              <a:pPr>
                <a:defRPr/>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F128918F-DA49-4968-8169-5D292B205DDC}" type="slidenum">
              <a:rPr lang="pt-BR"/>
              <a:pPr>
                <a:defRPr/>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7A9E435C-EDC8-446C-BD12-1D5F3013B459}" type="slidenum">
              <a:rPr lang="pt-BR"/>
              <a:pPr>
                <a:defRPr/>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23D21F5A-DFF8-426F-A6EB-DDC5D35467CF}" type="slidenum">
              <a:rPr lang="pt-BR"/>
              <a:pPr>
                <a:defRPr/>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ltLang="en-US"/>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ltLang="en-US"/>
              <a:t>Clique para editar os estilos do texto mestre</a:t>
            </a:r>
          </a:p>
          <a:p>
            <a:pPr lvl="1"/>
            <a:r>
              <a:rPr lang="pt-BR" altLang="en-US"/>
              <a:t>Segundo nível</a:t>
            </a:r>
          </a:p>
          <a:p>
            <a:pPr lvl="2"/>
            <a:r>
              <a:rPr lang="pt-BR" altLang="en-US"/>
              <a:t>Terceiro nível</a:t>
            </a:r>
          </a:p>
          <a:p>
            <a:pPr lvl="3"/>
            <a:r>
              <a:rPr lang="pt-BR" altLang="en-US"/>
              <a:t>Quarto nível</a:t>
            </a:r>
          </a:p>
          <a:p>
            <a:pPr lvl="4"/>
            <a:r>
              <a:rPr lang="pt-BR" altLang="en-US"/>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993472-CF9F-486E-9487-E09B2BEB9091}" type="slidenum">
              <a:rPr lang="pt-BR"/>
              <a:pPr>
                <a:defRPr/>
              </a:pPr>
              <a:t>‹#›</a:t>
            </a:fld>
            <a:endParaRPr lang="pt-BR"/>
          </a:p>
        </p:txBody>
      </p:sp>
    </p:spTree>
  </p:cSld>
  <p:clrMap bg1="lt1" tx1="dk1" bg2="lt2" tx2="dk2" accent1="accent1" accent2="accent2" accent3="accent3" accent4="accent4" accent5="accent5" accent6="accent6" hlink="hlink" folHlink="folHlink"/>
  <p:sldLayoutIdLst>
    <p:sldLayoutId id="2147484449" r:id="rId1"/>
    <p:sldLayoutId id="2147484450"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package" Target="../embeddings/Microsoft_Excel_Worksheet1.xlsx"/></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ulo 1"/>
          <p:cNvSpPr>
            <a:spLocks noGrp="1"/>
          </p:cNvSpPr>
          <p:nvPr>
            <p:ph type="ctrTitle"/>
          </p:nvPr>
        </p:nvSpPr>
        <p:spPr>
          <a:xfrm>
            <a:off x="755576" y="620688"/>
            <a:ext cx="7626685" cy="1944216"/>
          </a:xfrm>
        </p:spPr>
        <p:txBody>
          <a:bodyPr/>
          <a:lstStyle/>
          <a:p>
            <a:pPr eaLnBrk="1" hangingPunct="1"/>
            <a:r>
              <a:rPr lang="pt-BR" altLang="en-US" sz="2800" dirty="0">
                <a:solidFill>
                  <a:srgbClr val="0000CC"/>
                </a:solidFill>
              </a:rPr>
              <a:t>Global </a:t>
            </a:r>
            <a:r>
              <a:rPr lang="pt-BR" altLang="en-US" sz="2800" dirty="0" err="1">
                <a:solidFill>
                  <a:srgbClr val="0000CC"/>
                </a:solidFill>
              </a:rPr>
              <a:t>Burden</a:t>
            </a:r>
            <a:r>
              <a:rPr lang="pt-BR" altLang="en-US" sz="2800" dirty="0">
                <a:solidFill>
                  <a:srgbClr val="0000CC"/>
                </a:solidFill>
              </a:rPr>
              <a:t> </a:t>
            </a:r>
            <a:r>
              <a:rPr lang="pt-BR" altLang="en-US" sz="2800" dirty="0" err="1">
                <a:solidFill>
                  <a:srgbClr val="0000CC"/>
                </a:solidFill>
              </a:rPr>
              <a:t>of</a:t>
            </a:r>
            <a:r>
              <a:rPr lang="pt-BR" altLang="en-US" sz="2800" dirty="0">
                <a:solidFill>
                  <a:srgbClr val="0000CC"/>
                </a:solidFill>
              </a:rPr>
              <a:t> </a:t>
            </a:r>
            <a:r>
              <a:rPr lang="pt-BR" altLang="en-US" sz="2800" dirty="0" err="1">
                <a:solidFill>
                  <a:srgbClr val="0000CC"/>
                </a:solidFill>
              </a:rPr>
              <a:t>Disease</a:t>
            </a:r>
            <a:r>
              <a:rPr lang="pt-BR" altLang="en-US" sz="2800" dirty="0">
                <a:solidFill>
                  <a:srgbClr val="0000CC"/>
                </a:solidFill>
              </a:rPr>
              <a:t> (GBD) </a:t>
            </a:r>
            <a:r>
              <a:rPr lang="pt-BR" altLang="en-US" sz="2800" dirty="0" err="1">
                <a:solidFill>
                  <a:srgbClr val="0000CC"/>
                </a:solidFill>
              </a:rPr>
              <a:t>Study</a:t>
            </a:r>
            <a:r>
              <a:rPr lang="pt-BR" altLang="en-US" sz="2800" dirty="0">
                <a:solidFill>
                  <a:srgbClr val="0000CC"/>
                </a:solidFill>
              </a:rPr>
              <a:t> </a:t>
            </a:r>
            <a:br>
              <a:rPr lang="pt-BR" altLang="en-US" sz="2800" dirty="0">
                <a:solidFill>
                  <a:srgbClr val="0000CC"/>
                </a:solidFill>
              </a:rPr>
            </a:br>
            <a:r>
              <a:rPr lang="pt-BR" altLang="en-US" sz="2800" dirty="0">
                <a:solidFill>
                  <a:srgbClr val="0000CC"/>
                </a:solidFill>
              </a:rPr>
              <a:t/>
            </a:r>
            <a:br>
              <a:rPr lang="pt-BR" altLang="en-US" sz="2800" dirty="0">
                <a:solidFill>
                  <a:srgbClr val="0000CC"/>
                </a:solidFill>
              </a:rPr>
            </a:br>
            <a:r>
              <a:rPr lang="pt-BR" altLang="en-US" sz="2800" dirty="0" err="1">
                <a:solidFill>
                  <a:srgbClr val="0000CC"/>
                </a:solidFill>
              </a:rPr>
              <a:t>Why</a:t>
            </a:r>
            <a:r>
              <a:rPr lang="pt-BR" altLang="en-US" sz="2800" dirty="0">
                <a:solidFill>
                  <a:srgbClr val="0000CC"/>
                </a:solidFill>
              </a:rPr>
              <a:t> </a:t>
            </a:r>
            <a:r>
              <a:rPr lang="pt-BR" altLang="en-US" sz="2800" dirty="0" err="1">
                <a:solidFill>
                  <a:srgbClr val="0000CC"/>
                </a:solidFill>
              </a:rPr>
              <a:t>is</a:t>
            </a:r>
            <a:r>
              <a:rPr lang="pt-BR" altLang="en-US" sz="2800" dirty="0">
                <a:solidFill>
                  <a:srgbClr val="0000CC"/>
                </a:solidFill>
              </a:rPr>
              <a:t> it </a:t>
            </a:r>
            <a:r>
              <a:rPr lang="pt-BR" altLang="en-US" sz="2800" dirty="0" err="1">
                <a:solidFill>
                  <a:srgbClr val="0000CC"/>
                </a:solidFill>
              </a:rPr>
              <a:t>important</a:t>
            </a:r>
            <a:r>
              <a:rPr lang="pt-BR" altLang="en-US" sz="2800" dirty="0">
                <a:solidFill>
                  <a:srgbClr val="0000CC"/>
                </a:solidFill>
              </a:rPr>
              <a:t> for </a:t>
            </a:r>
            <a:r>
              <a:rPr lang="pt-BR" altLang="en-US" sz="2800" dirty="0" err="1">
                <a:solidFill>
                  <a:srgbClr val="0000CC"/>
                </a:solidFill>
              </a:rPr>
              <a:t>Brazil</a:t>
            </a:r>
            <a:r>
              <a:rPr lang="pt-BR" altLang="en-US" sz="2800" dirty="0">
                <a:solidFill>
                  <a:srgbClr val="0000CC"/>
                </a:solidFill>
              </a:rPr>
              <a:t>?</a:t>
            </a:r>
            <a:r>
              <a:rPr lang="pt-BR" altLang="en-US" sz="2400" dirty="0">
                <a:solidFill>
                  <a:srgbClr val="0000CC"/>
                </a:solidFill>
              </a:rPr>
              <a:t/>
            </a:r>
            <a:br>
              <a:rPr lang="pt-BR" altLang="en-US" sz="2400" dirty="0">
                <a:solidFill>
                  <a:srgbClr val="0000CC"/>
                </a:solidFill>
              </a:rPr>
            </a:br>
            <a:r>
              <a:rPr lang="pt-BR" altLang="en-US" sz="1600" dirty="0"/>
              <a:t/>
            </a:r>
            <a:br>
              <a:rPr lang="pt-BR" altLang="en-US" sz="1600" dirty="0"/>
            </a:br>
            <a:endParaRPr lang="pt-BR" altLang="en-US" sz="1600" dirty="0"/>
          </a:p>
        </p:txBody>
      </p:sp>
      <p:sp>
        <p:nvSpPr>
          <p:cNvPr id="4099" name="CaixaDeTexto 7"/>
          <p:cNvSpPr txBox="1">
            <a:spLocks noChangeArrowheads="1"/>
          </p:cNvSpPr>
          <p:nvPr/>
        </p:nvSpPr>
        <p:spPr bwMode="auto">
          <a:xfrm>
            <a:off x="1619672" y="5229200"/>
            <a:ext cx="6357937" cy="369332"/>
          </a:xfrm>
          <a:prstGeom prst="rect">
            <a:avLst/>
          </a:prstGeom>
          <a:noFill/>
          <a:ln w="9525">
            <a:noFill/>
            <a:miter lim="800000"/>
            <a:headEnd/>
            <a:tailEnd/>
          </a:ln>
        </p:spPr>
        <p:txBody>
          <a:bodyPr>
            <a:spAutoFit/>
          </a:bodyPr>
          <a:lstStyle/>
          <a:p>
            <a:pPr algn="ctr"/>
            <a:r>
              <a:rPr lang="en-US" altLang="en-US" dirty="0" smtClean="0"/>
              <a:t>Cuernavaca - November </a:t>
            </a:r>
            <a:r>
              <a:rPr lang="en-US" altLang="en-US" dirty="0"/>
              <a:t>2016</a:t>
            </a:r>
            <a:endParaRPr lang="pt-BR" altLang="en-US" dirty="0"/>
          </a:p>
        </p:txBody>
      </p:sp>
      <p:sp>
        <p:nvSpPr>
          <p:cNvPr id="2" name="CaixaDeTexto 1"/>
          <p:cNvSpPr txBox="1"/>
          <p:nvPr/>
        </p:nvSpPr>
        <p:spPr>
          <a:xfrm>
            <a:off x="251520" y="2886110"/>
            <a:ext cx="5112568" cy="1323439"/>
          </a:xfrm>
          <a:prstGeom prst="rect">
            <a:avLst/>
          </a:prstGeom>
          <a:noFill/>
        </p:spPr>
        <p:txBody>
          <a:bodyPr wrap="square" rtlCol="0">
            <a:spAutoFit/>
          </a:bodyPr>
          <a:lstStyle/>
          <a:p>
            <a:r>
              <a:rPr lang="pt-BR" altLang="en-US" sz="1600" dirty="0" smtClean="0"/>
              <a:t>Fatima Marinho, </a:t>
            </a:r>
            <a:r>
              <a:rPr lang="pt-BR" altLang="en-US" sz="1600" dirty="0"/>
              <a:t>MD, </a:t>
            </a:r>
            <a:r>
              <a:rPr lang="pt-BR" altLang="en-US" sz="1600" dirty="0" smtClean="0"/>
              <a:t>MPH, PhD</a:t>
            </a:r>
            <a:endParaRPr lang="pt-BR" altLang="en-US" sz="1600" dirty="0"/>
          </a:p>
          <a:p>
            <a:r>
              <a:rPr lang="pt-BR" sz="1600" dirty="0" err="1" smtClean="0"/>
              <a:t>Director</a:t>
            </a:r>
            <a:r>
              <a:rPr lang="pt-BR" sz="1600" dirty="0" smtClean="0"/>
              <a:t> </a:t>
            </a:r>
            <a:r>
              <a:rPr lang="pt-BR" sz="1600" dirty="0" err="1" smtClean="0"/>
              <a:t>of</a:t>
            </a:r>
            <a:r>
              <a:rPr lang="pt-BR" sz="1600" dirty="0" smtClean="0"/>
              <a:t> </a:t>
            </a:r>
            <a:r>
              <a:rPr lang="pt-BR" sz="1600" dirty="0" err="1" smtClean="0"/>
              <a:t>NCDs,Health</a:t>
            </a:r>
            <a:r>
              <a:rPr lang="pt-BR" sz="1600" dirty="0" smtClean="0"/>
              <a:t> </a:t>
            </a:r>
            <a:r>
              <a:rPr lang="pt-BR" sz="1600" dirty="0" err="1" smtClean="0"/>
              <a:t>Promotion</a:t>
            </a:r>
            <a:r>
              <a:rPr lang="pt-BR" sz="1600" dirty="0" smtClean="0"/>
              <a:t>, </a:t>
            </a:r>
            <a:r>
              <a:rPr lang="pt-BR" sz="1600" dirty="0" err="1" smtClean="0"/>
              <a:t>Information</a:t>
            </a:r>
            <a:r>
              <a:rPr lang="pt-BR" sz="1600" dirty="0" smtClean="0"/>
              <a:t> </a:t>
            </a:r>
            <a:r>
              <a:rPr lang="pt-BR" sz="1600" dirty="0" err="1" smtClean="0"/>
              <a:t>and</a:t>
            </a:r>
            <a:r>
              <a:rPr lang="pt-BR" sz="1600" dirty="0" smtClean="0"/>
              <a:t> Health </a:t>
            </a:r>
            <a:r>
              <a:rPr lang="pt-BR" sz="1600" dirty="0" err="1" smtClean="0"/>
              <a:t>Analysis</a:t>
            </a:r>
            <a:endParaRPr lang="pt-BR" sz="1600" dirty="0" smtClean="0"/>
          </a:p>
          <a:p>
            <a:r>
              <a:rPr lang="pt-BR" sz="1600" dirty="0" err="1" smtClean="0"/>
              <a:t>Ministry</a:t>
            </a:r>
            <a:r>
              <a:rPr lang="pt-BR" sz="1600" dirty="0" smtClean="0"/>
              <a:t> </a:t>
            </a:r>
            <a:r>
              <a:rPr lang="pt-BR" sz="1600" dirty="0" err="1" smtClean="0"/>
              <a:t>of</a:t>
            </a:r>
            <a:r>
              <a:rPr lang="pt-BR" sz="1600" dirty="0" smtClean="0"/>
              <a:t> Health - Brasil</a:t>
            </a:r>
            <a:endParaRPr lang="pt-BR" sz="1600" dirty="0"/>
          </a:p>
          <a:p>
            <a:r>
              <a:rPr lang="pt-BR" sz="1600" dirty="0" smtClean="0"/>
              <a:t>GBD </a:t>
            </a:r>
            <a:r>
              <a:rPr lang="pt-BR" sz="1600" dirty="0"/>
              <a:t>Brasil 2015 Project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642918"/>
            <a:ext cx="8188372" cy="553834"/>
          </a:xfrm>
        </p:spPr>
        <p:txBody>
          <a:bodyPr>
            <a:normAutofit fontScale="90000"/>
          </a:bodyPr>
          <a:lstStyle/>
          <a:p>
            <a:pPr algn="ctr"/>
            <a:r>
              <a:rPr lang="pt-BR" sz="2400" b="1" dirty="0"/>
              <a:t>The </a:t>
            </a:r>
            <a:r>
              <a:rPr lang="pt-BR" sz="2400" b="1" dirty="0" err="1"/>
              <a:t>contribution</a:t>
            </a:r>
            <a:r>
              <a:rPr lang="pt-BR" sz="2400" b="1" dirty="0"/>
              <a:t> </a:t>
            </a:r>
            <a:r>
              <a:rPr lang="pt-BR" sz="2400" b="1" dirty="0" err="1"/>
              <a:t>of</a:t>
            </a:r>
            <a:r>
              <a:rPr lang="pt-BR" sz="2400" b="1" dirty="0"/>
              <a:t> </a:t>
            </a:r>
            <a:r>
              <a:rPr lang="pt-BR" sz="2400" b="1" dirty="0" err="1"/>
              <a:t>the</a:t>
            </a:r>
            <a:r>
              <a:rPr lang="pt-BR" sz="2400" b="1" dirty="0"/>
              <a:t> GBD </a:t>
            </a:r>
            <a:r>
              <a:rPr lang="pt-BR" sz="2400" b="1" dirty="0" err="1"/>
              <a:t>study</a:t>
            </a:r>
            <a:r>
              <a:rPr lang="pt-BR" sz="2400" b="1" dirty="0"/>
              <a:t> </a:t>
            </a:r>
            <a:r>
              <a:rPr lang="pt-BR" sz="2400" b="1" dirty="0" err="1"/>
              <a:t>to</a:t>
            </a:r>
            <a:r>
              <a:rPr lang="pt-BR" sz="2400" b="1" dirty="0"/>
              <a:t> </a:t>
            </a:r>
            <a:r>
              <a:rPr lang="pt-BR" sz="2400" b="1" dirty="0" err="1"/>
              <a:t>track</a:t>
            </a:r>
            <a:r>
              <a:rPr lang="pt-BR" sz="2400" b="1" dirty="0"/>
              <a:t> </a:t>
            </a:r>
            <a:r>
              <a:rPr lang="pt-BR" sz="2400" b="1" dirty="0" err="1"/>
              <a:t>health</a:t>
            </a:r>
            <a:r>
              <a:rPr lang="pt-BR" sz="2400" b="1" dirty="0"/>
              <a:t> </a:t>
            </a:r>
            <a:r>
              <a:rPr lang="pt-BR" sz="2400" b="1" dirty="0" err="1"/>
              <a:t>conditions</a:t>
            </a:r>
            <a:r>
              <a:rPr lang="pt-BR" sz="2400" b="1" dirty="0"/>
              <a:t> in Brasil: </a:t>
            </a:r>
            <a:r>
              <a:rPr lang="pt-BR" sz="2400" b="1" dirty="0" err="1"/>
              <a:t>Premature</a:t>
            </a:r>
            <a:r>
              <a:rPr lang="pt-BR" sz="2400" b="1" dirty="0"/>
              <a:t> </a:t>
            </a:r>
            <a:r>
              <a:rPr lang="pt-BR" sz="2400" b="1" dirty="0" err="1"/>
              <a:t>deaths</a:t>
            </a:r>
            <a:endParaRPr lang="pt-BR" sz="2400" dirty="0"/>
          </a:p>
        </p:txBody>
      </p:sp>
      <p:sp>
        <p:nvSpPr>
          <p:cNvPr id="3" name="Espaço Reservado para Conteúdo 2"/>
          <p:cNvSpPr>
            <a:spLocks noGrp="1"/>
          </p:cNvSpPr>
          <p:nvPr>
            <p:ph idx="1"/>
          </p:nvPr>
        </p:nvSpPr>
        <p:spPr>
          <a:xfrm>
            <a:off x="323528" y="1412776"/>
            <a:ext cx="8363272" cy="4713387"/>
          </a:xfrm>
        </p:spPr>
        <p:txBody>
          <a:bodyPr>
            <a:normAutofit fontScale="70000" lnSpcReduction="20000"/>
          </a:bodyPr>
          <a:lstStyle/>
          <a:p>
            <a:r>
              <a:rPr lang="en-US" dirty="0"/>
              <a:t>Years of life lost (YLLs) is one of the most important metric used in the GBD study. </a:t>
            </a:r>
          </a:p>
          <a:p>
            <a:endParaRPr lang="en-US" dirty="0"/>
          </a:p>
          <a:p>
            <a:r>
              <a:rPr lang="en-US" dirty="0"/>
              <a:t>Data in Figure (arrow diagram) indicate that the epidemiologic transition </a:t>
            </a:r>
            <a:r>
              <a:rPr lang="en-US" dirty="0" smtClean="0"/>
              <a:t>took </a:t>
            </a:r>
            <a:r>
              <a:rPr lang="en-US" dirty="0"/>
              <a:t>place in Brazil during the last 25 years. Diarrheal diseases, from Group 1 of communicable, maternal, newborn, and nutritional conditions, was the leading cause of  premature deaths in 1990, and  dropped to the 13</a:t>
            </a:r>
            <a:r>
              <a:rPr lang="en-US" baseline="30000" dirty="0"/>
              <a:t>th </a:t>
            </a:r>
            <a:r>
              <a:rPr lang="en-US" dirty="0"/>
              <a:t>place in 2005 and 36</a:t>
            </a:r>
            <a:r>
              <a:rPr lang="en-US" baseline="30000" dirty="0"/>
              <a:t>th </a:t>
            </a:r>
            <a:r>
              <a:rPr lang="en-US" dirty="0"/>
              <a:t>in 2015.</a:t>
            </a:r>
          </a:p>
          <a:p>
            <a:endParaRPr lang="en-US" dirty="0"/>
          </a:p>
          <a:p>
            <a:r>
              <a:rPr lang="en-US" dirty="0"/>
              <a:t>Cardiovascular diseases and injuries are leading causes in 2005 and 2015. But the maintenance of the top five COD from 2005 to 2015 is an indicator of important challenges to the health system, although the age-standardized YLL rates have declined during the period.</a:t>
            </a:r>
            <a:endParaRPr lang="pt-BR" dirty="0"/>
          </a:p>
          <a:p>
            <a:endParaRPr lang="pt-BR" dirty="0"/>
          </a:p>
        </p:txBody>
      </p:sp>
      <p:sp>
        <p:nvSpPr>
          <p:cNvPr id="4" name="Espaço Reservado para Número de Slide 3"/>
          <p:cNvSpPr>
            <a:spLocks noGrp="1"/>
          </p:cNvSpPr>
          <p:nvPr>
            <p:ph type="sldNum" sz="quarter" idx="12"/>
          </p:nvPr>
        </p:nvSpPr>
        <p:spPr/>
        <p:txBody>
          <a:bodyPr/>
          <a:lstStyle/>
          <a:p>
            <a:pPr>
              <a:defRPr/>
            </a:pPr>
            <a:fld id="{A126CFF9-E31C-4654-BC69-62BA4E752361}" type="slidenum">
              <a:rPr lang="pt-BR" smtClean="0"/>
              <a:pPr>
                <a:defRPr/>
              </a:pPr>
              <a:t>10</a:t>
            </a:fld>
            <a:endParaRPr lang="pt-BR"/>
          </a:p>
        </p:txBody>
      </p:sp>
    </p:spTree>
    <p:extLst>
      <p:ext uri="{BB962C8B-B14F-4D97-AF65-F5344CB8AC3E}">
        <p14:creationId xmlns:p14="http://schemas.microsoft.com/office/powerpoint/2010/main" val="1071899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z="2400" b="1" dirty="0"/>
              <a:t>Figure-Leading 20 causes of YLLs with median percent change and age-standardized median percent change, all ages, both sexes. Brazil,  1990, 2005, and 2015.</a:t>
            </a:r>
            <a:endParaRPr lang="pt-BR" sz="2400" dirty="0"/>
          </a:p>
        </p:txBody>
      </p:sp>
      <p:sp>
        <p:nvSpPr>
          <p:cNvPr id="4" name="Espaço Reservado para Número de Slide 3"/>
          <p:cNvSpPr>
            <a:spLocks noGrp="1"/>
          </p:cNvSpPr>
          <p:nvPr>
            <p:ph type="sldNum" sz="quarter" idx="12"/>
          </p:nvPr>
        </p:nvSpPr>
        <p:spPr/>
        <p:txBody>
          <a:bodyPr/>
          <a:lstStyle/>
          <a:p>
            <a:pPr>
              <a:defRPr/>
            </a:pPr>
            <a:fld id="{A126CFF9-E31C-4654-BC69-62BA4E752361}" type="slidenum">
              <a:rPr lang="pt-BR" smtClean="0"/>
              <a:pPr>
                <a:defRPr/>
              </a:pPr>
              <a:t>11</a:t>
            </a:fld>
            <a:endParaRPr lang="pt-BR"/>
          </a:p>
        </p:txBody>
      </p:sp>
      <p:pic>
        <p:nvPicPr>
          <p:cNvPr id="5" name="Espaço Reservado para Conteúdo 4"/>
          <p:cNvPicPr>
            <a:picLocks noGrp="1"/>
          </p:cNvPicPr>
          <p:nvPr>
            <p:ph idx="1"/>
          </p:nvPr>
        </p:nvPicPr>
        <p:blipFill>
          <a:blip r:embed="rId2" cstate="print"/>
          <a:srcRect/>
          <a:stretch>
            <a:fillRect/>
          </a:stretch>
        </p:blipFill>
        <p:spPr bwMode="auto">
          <a:xfrm>
            <a:off x="457200" y="1772816"/>
            <a:ext cx="8229600" cy="4142583"/>
          </a:xfrm>
          <a:prstGeom prst="rect">
            <a:avLst/>
          </a:prstGeom>
          <a:noFill/>
          <a:ln w="9525">
            <a:noFill/>
            <a:miter lim="800000"/>
            <a:headEnd/>
            <a:tailEnd/>
          </a:ln>
        </p:spPr>
      </p:pic>
      <p:sp>
        <p:nvSpPr>
          <p:cNvPr id="3" name="CaixaDeTexto 2"/>
          <p:cNvSpPr txBox="1"/>
          <p:nvPr/>
        </p:nvSpPr>
        <p:spPr>
          <a:xfrm>
            <a:off x="683568" y="6165304"/>
            <a:ext cx="8003232" cy="307777"/>
          </a:xfrm>
          <a:prstGeom prst="rect">
            <a:avLst/>
          </a:prstGeom>
          <a:noFill/>
        </p:spPr>
        <p:txBody>
          <a:bodyPr wrap="square" rtlCol="0">
            <a:spAutoFit/>
          </a:bodyPr>
          <a:lstStyle/>
          <a:p>
            <a:r>
              <a:rPr lang="en-US" sz="1400" dirty="0"/>
              <a:t>Source: Cause of death GBD Brazil Network and IHME team-Article to be </a:t>
            </a:r>
            <a:r>
              <a:rPr lang="en-US" sz="1400" dirty="0" err="1"/>
              <a:t>submmited</a:t>
            </a:r>
            <a:r>
              <a:rPr lang="en-US" sz="1400" dirty="0"/>
              <a:t> to publication</a:t>
            </a:r>
            <a:endParaRPr lang="pt-BR" sz="1400" dirty="0"/>
          </a:p>
        </p:txBody>
      </p:sp>
    </p:spTree>
    <p:extLst>
      <p:ext uri="{BB962C8B-B14F-4D97-AF65-F5344CB8AC3E}">
        <p14:creationId xmlns:p14="http://schemas.microsoft.com/office/powerpoint/2010/main" val="1758004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274638"/>
            <a:ext cx="8147248" cy="706090"/>
          </a:xfrm>
        </p:spPr>
        <p:txBody>
          <a:bodyPr>
            <a:normAutofit/>
          </a:bodyPr>
          <a:lstStyle/>
          <a:p>
            <a:pPr algn="l"/>
            <a:r>
              <a:rPr lang="pt-BR" sz="2000" b="1" dirty="0"/>
              <a:t>The </a:t>
            </a:r>
            <a:r>
              <a:rPr lang="pt-BR" sz="2000" b="1" dirty="0" err="1"/>
              <a:t>contribution</a:t>
            </a:r>
            <a:r>
              <a:rPr lang="pt-BR" sz="2000" b="1" dirty="0"/>
              <a:t> </a:t>
            </a:r>
            <a:r>
              <a:rPr lang="pt-BR" sz="2000" b="1" dirty="0" err="1"/>
              <a:t>of</a:t>
            </a:r>
            <a:r>
              <a:rPr lang="pt-BR" sz="2000" b="1" dirty="0"/>
              <a:t> </a:t>
            </a:r>
            <a:r>
              <a:rPr lang="pt-BR" sz="2000" b="1" dirty="0" err="1"/>
              <a:t>the</a:t>
            </a:r>
            <a:r>
              <a:rPr lang="pt-BR" sz="2000" b="1" dirty="0"/>
              <a:t> GBD </a:t>
            </a:r>
            <a:r>
              <a:rPr lang="pt-BR" sz="2000" b="1" dirty="0" err="1"/>
              <a:t>study</a:t>
            </a:r>
            <a:r>
              <a:rPr lang="pt-BR" sz="2000" b="1" dirty="0"/>
              <a:t> </a:t>
            </a:r>
            <a:r>
              <a:rPr lang="pt-BR" sz="2000" b="1" dirty="0" err="1"/>
              <a:t>to</a:t>
            </a:r>
            <a:r>
              <a:rPr lang="pt-BR" sz="2000" b="1" dirty="0"/>
              <a:t> </a:t>
            </a:r>
            <a:r>
              <a:rPr lang="pt-BR" sz="2000" b="1" dirty="0" err="1"/>
              <a:t>track</a:t>
            </a:r>
            <a:r>
              <a:rPr lang="pt-BR" sz="2000" b="1" dirty="0"/>
              <a:t> </a:t>
            </a:r>
            <a:r>
              <a:rPr lang="pt-BR" sz="2000" b="1" dirty="0" err="1"/>
              <a:t>health</a:t>
            </a:r>
            <a:r>
              <a:rPr lang="pt-BR" sz="2000" b="1" dirty="0"/>
              <a:t> </a:t>
            </a:r>
            <a:r>
              <a:rPr lang="pt-BR" sz="2000" b="1" dirty="0" err="1"/>
              <a:t>conditions</a:t>
            </a:r>
            <a:r>
              <a:rPr lang="pt-BR" sz="2000" b="1" dirty="0"/>
              <a:t> in </a:t>
            </a:r>
            <a:r>
              <a:rPr lang="pt-BR" sz="2000" b="1" dirty="0" smtClean="0"/>
              <a:t>Brasil</a:t>
            </a:r>
            <a:endParaRPr lang="pt-BR" sz="2000" dirty="0"/>
          </a:p>
        </p:txBody>
      </p:sp>
      <p:sp>
        <p:nvSpPr>
          <p:cNvPr id="3" name="Espaço Reservado para Conteúdo 2"/>
          <p:cNvSpPr>
            <a:spLocks noGrp="1"/>
          </p:cNvSpPr>
          <p:nvPr>
            <p:ph idx="1"/>
          </p:nvPr>
        </p:nvSpPr>
        <p:spPr>
          <a:xfrm>
            <a:off x="395536" y="1052736"/>
            <a:ext cx="8308302" cy="4968552"/>
          </a:xfrm>
        </p:spPr>
        <p:txBody>
          <a:bodyPr/>
          <a:lstStyle/>
          <a:p>
            <a:r>
              <a:rPr lang="en-US" sz="2000" dirty="0"/>
              <a:t>Demographic shifts: new challenges for health system;</a:t>
            </a:r>
          </a:p>
          <a:p>
            <a:endParaRPr lang="en-US" sz="2000" dirty="0"/>
          </a:p>
          <a:p>
            <a:r>
              <a:rPr lang="en-US" sz="2000" dirty="0"/>
              <a:t>NCDs were responsible for 76% of all deaths in Brazil in 2015;</a:t>
            </a:r>
          </a:p>
          <a:p>
            <a:endParaRPr lang="en-US" sz="2000" dirty="0"/>
          </a:p>
          <a:p>
            <a:r>
              <a:rPr lang="en-US" sz="2000" dirty="0"/>
              <a:t>Ischemic heart disease and cerebrovascular disease are the first and second leading causes of death;</a:t>
            </a:r>
          </a:p>
          <a:p>
            <a:endParaRPr lang="en-US" sz="2000" dirty="0"/>
          </a:p>
          <a:p>
            <a:r>
              <a:rPr lang="en-US" sz="2000" dirty="0"/>
              <a:t> Although mortality rates decreased over the period 1990 and 2015, there are important differences in risks among states;</a:t>
            </a:r>
          </a:p>
          <a:p>
            <a:endParaRPr lang="en-US" sz="2000" dirty="0"/>
          </a:p>
          <a:p>
            <a:r>
              <a:rPr lang="en-US" sz="2000" dirty="0"/>
              <a:t> The results of the GBD 2015 study demonstrate higher risks in the less developed states of the Northeast region after correction of information bias (undercount of deaths and misclassification).</a:t>
            </a:r>
            <a:endParaRPr lang="pt-BR" sz="2000" dirty="0"/>
          </a:p>
        </p:txBody>
      </p:sp>
      <p:sp>
        <p:nvSpPr>
          <p:cNvPr id="4" name="Espaço Reservado para Número de Slide 3"/>
          <p:cNvSpPr>
            <a:spLocks noGrp="1"/>
          </p:cNvSpPr>
          <p:nvPr>
            <p:ph type="sldNum" sz="quarter" idx="12"/>
          </p:nvPr>
        </p:nvSpPr>
        <p:spPr/>
        <p:txBody>
          <a:bodyPr/>
          <a:lstStyle/>
          <a:p>
            <a:pPr>
              <a:defRPr/>
            </a:pPr>
            <a:fld id="{A126CFF9-E31C-4654-BC69-62BA4E752361}" type="slidenum">
              <a:rPr lang="pt-BR" smtClean="0"/>
              <a:pPr>
                <a:defRPr/>
              </a:pPr>
              <a:t>12</a:t>
            </a:fld>
            <a:endParaRPr lang="pt-BR"/>
          </a:p>
        </p:txBody>
      </p:sp>
    </p:spTree>
    <p:extLst>
      <p:ext uri="{BB962C8B-B14F-4D97-AF65-F5344CB8AC3E}">
        <p14:creationId xmlns:p14="http://schemas.microsoft.com/office/powerpoint/2010/main" val="1170134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A126CFF9-E31C-4654-BC69-62BA4E752361}" type="slidenum">
              <a:rPr lang="pt-BR" smtClean="0"/>
              <a:pPr>
                <a:defRPr/>
              </a:pPr>
              <a:t>13</a:t>
            </a:fld>
            <a:endParaRPr lang="pt-BR"/>
          </a:p>
        </p:txBody>
      </p:sp>
      <p:pic>
        <p:nvPicPr>
          <p:cNvPr id="5" name="Espaço Reservado para Conteúdo 4"/>
          <p:cNvPicPr>
            <a:picLocks noGrp="1"/>
          </p:cNvPicPr>
          <p:nvPr>
            <p:ph idx="1"/>
          </p:nvPr>
        </p:nvPicPr>
        <p:blipFill>
          <a:blip r:embed="rId2" cstate="print"/>
          <a:srcRect/>
          <a:stretch>
            <a:fillRect/>
          </a:stretch>
        </p:blipFill>
        <p:spPr bwMode="auto">
          <a:xfrm>
            <a:off x="642910" y="2214554"/>
            <a:ext cx="7786742" cy="3714776"/>
          </a:xfrm>
          <a:prstGeom prst="rect">
            <a:avLst/>
          </a:prstGeom>
          <a:noFill/>
          <a:ln w="9525">
            <a:noFill/>
            <a:miter lim="800000"/>
            <a:headEnd/>
            <a:tailEnd/>
          </a:ln>
        </p:spPr>
      </p:pic>
      <p:sp>
        <p:nvSpPr>
          <p:cNvPr id="6" name="Título 1"/>
          <p:cNvSpPr>
            <a:spLocks noGrp="1"/>
          </p:cNvSpPr>
          <p:nvPr>
            <p:ph type="title"/>
          </p:nvPr>
        </p:nvSpPr>
        <p:spPr>
          <a:xfrm>
            <a:off x="500034" y="500042"/>
            <a:ext cx="8229600" cy="1143000"/>
          </a:xfrm>
        </p:spPr>
        <p:txBody>
          <a:bodyPr>
            <a:normAutofit fontScale="90000"/>
          </a:bodyPr>
          <a:lstStyle/>
          <a:p>
            <a:r>
              <a:rPr lang="en-US" sz="2700" b="1" dirty="0"/>
              <a:t>Figure-Age-standardized rates (per 100,000) for Ischemic heart disease, both sexes, in Brazilian states, 1990 and 2015.</a:t>
            </a:r>
            <a:endParaRPr lang="pt-BR" sz="3200" dirty="0"/>
          </a:p>
        </p:txBody>
      </p:sp>
      <p:sp>
        <p:nvSpPr>
          <p:cNvPr id="7" name="CaixaDeTexto 6"/>
          <p:cNvSpPr txBox="1"/>
          <p:nvPr/>
        </p:nvSpPr>
        <p:spPr>
          <a:xfrm>
            <a:off x="683568" y="6165304"/>
            <a:ext cx="8003232" cy="307777"/>
          </a:xfrm>
          <a:prstGeom prst="rect">
            <a:avLst/>
          </a:prstGeom>
          <a:noFill/>
        </p:spPr>
        <p:txBody>
          <a:bodyPr wrap="square" rtlCol="0">
            <a:spAutoFit/>
          </a:bodyPr>
          <a:lstStyle/>
          <a:p>
            <a:r>
              <a:rPr lang="en-US" sz="1400" dirty="0"/>
              <a:t>Source: Cause of death Brazil Collaborators-Article to be </a:t>
            </a:r>
            <a:r>
              <a:rPr lang="en-US" sz="1400" dirty="0" err="1"/>
              <a:t>submmited</a:t>
            </a:r>
            <a:endParaRPr lang="pt-BR" sz="1400" dirty="0"/>
          </a:p>
        </p:txBody>
      </p:sp>
    </p:spTree>
    <p:extLst>
      <p:ext uri="{BB962C8B-B14F-4D97-AF65-F5344CB8AC3E}">
        <p14:creationId xmlns:p14="http://schemas.microsoft.com/office/powerpoint/2010/main" val="2792404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sz="2400" b="1" dirty="0">
                <a:solidFill>
                  <a:srgbClr val="04617B"/>
                </a:solidFill>
              </a:rPr>
              <a:t>Figure -Age-standardized rates (per 100,000) for Cerebrovascular disease, both sexes, in Brazilian states, 1990 and 2015.</a:t>
            </a:r>
            <a:endParaRPr lang="pt-BR" sz="2400" dirty="0"/>
          </a:p>
        </p:txBody>
      </p:sp>
      <p:sp>
        <p:nvSpPr>
          <p:cNvPr id="4" name="Espaço Reservado para Número de Slide 3"/>
          <p:cNvSpPr>
            <a:spLocks noGrp="1"/>
          </p:cNvSpPr>
          <p:nvPr>
            <p:ph type="sldNum" sz="quarter" idx="12"/>
          </p:nvPr>
        </p:nvSpPr>
        <p:spPr/>
        <p:txBody>
          <a:bodyPr/>
          <a:lstStyle/>
          <a:p>
            <a:pPr>
              <a:defRPr/>
            </a:pPr>
            <a:fld id="{A126CFF9-E31C-4654-BC69-62BA4E752361}" type="slidenum">
              <a:rPr lang="pt-BR" smtClean="0"/>
              <a:pPr>
                <a:defRPr/>
              </a:pPr>
              <a:t>14</a:t>
            </a:fld>
            <a:endParaRPr lang="pt-BR"/>
          </a:p>
        </p:txBody>
      </p:sp>
      <p:pic>
        <p:nvPicPr>
          <p:cNvPr id="5" name="Espaço Reservado para Conteúdo 4"/>
          <p:cNvPicPr>
            <a:picLocks noGrp="1"/>
          </p:cNvPicPr>
          <p:nvPr>
            <p:ph idx="1"/>
          </p:nvPr>
        </p:nvPicPr>
        <p:blipFill>
          <a:blip r:embed="rId2" cstate="print"/>
          <a:srcRect/>
          <a:stretch>
            <a:fillRect/>
          </a:stretch>
        </p:blipFill>
        <p:spPr bwMode="auto">
          <a:xfrm>
            <a:off x="928662" y="2357430"/>
            <a:ext cx="7572428" cy="3571900"/>
          </a:xfrm>
          <a:prstGeom prst="rect">
            <a:avLst/>
          </a:prstGeom>
          <a:noFill/>
          <a:ln w="9525">
            <a:noFill/>
            <a:miter lim="800000"/>
            <a:headEnd/>
            <a:tailEnd/>
          </a:ln>
        </p:spPr>
      </p:pic>
      <p:sp>
        <p:nvSpPr>
          <p:cNvPr id="6" name="CaixaDeTexto 5"/>
          <p:cNvSpPr txBox="1"/>
          <p:nvPr/>
        </p:nvSpPr>
        <p:spPr>
          <a:xfrm>
            <a:off x="683568" y="6165304"/>
            <a:ext cx="8003232" cy="307777"/>
          </a:xfrm>
          <a:prstGeom prst="rect">
            <a:avLst/>
          </a:prstGeom>
          <a:noFill/>
        </p:spPr>
        <p:txBody>
          <a:bodyPr wrap="square" rtlCol="0">
            <a:spAutoFit/>
          </a:bodyPr>
          <a:lstStyle/>
          <a:p>
            <a:r>
              <a:rPr lang="en-US" sz="1400" dirty="0"/>
              <a:t>Source: Cause of death Brazil Collaborators-Article to be </a:t>
            </a:r>
            <a:r>
              <a:rPr lang="en-US" sz="1400" dirty="0" err="1"/>
              <a:t>submmited</a:t>
            </a:r>
            <a:endParaRPr lang="pt-BR" sz="1400" dirty="0"/>
          </a:p>
        </p:txBody>
      </p:sp>
    </p:spTree>
    <p:extLst>
      <p:ext uri="{BB962C8B-B14F-4D97-AF65-F5344CB8AC3E}">
        <p14:creationId xmlns:p14="http://schemas.microsoft.com/office/powerpoint/2010/main" val="3495076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800" dirty="0"/>
              <a:t>The </a:t>
            </a:r>
            <a:r>
              <a:rPr lang="pt-BR" sz="2800" dirty="0" err="1"/>
              <a:t>contribution</a:t>
            </a:r>
            <a:r>
              <a:rPr lang="pt-BR" sz="2800" dirty="0"/>
              <a:t> </a:t>
            </a:r>
            <a:r>
              <a:rPr lang="pt-BR" sz="2800" dirty="0" err="1"/>
              <a:t>of</a:t>
            </a:r>
            <a:r>
              <a:rPr lang="pt-BR" sz="2800" dirty="0"/>
              <a:t> </a:t>
            </a:r>
            <a:r>
              <a:rPr lang="pt-BR" sz="2800" dirty="0" err="1"/>
              <a:t>the</a:t>
            </a:r>
            <a:r>
              <a:rPr lang="pt-BR" sz="2800" dirty="0"/>
              <a:t> GBD </a:t>
            </a:r>
            <a:r>
              <a:rPr lang="pt-BR" sz="2800" dirty="0" err="1"/>
              <a:t>study</a:t>
            </a:r>
            <a:r>
              <a:rPr lang="pt-BR" sz="2800" dirty="0"/>
              <a:t> </a:t>
            </a:r>
            <a:r>
              <a:rPr lang="pt-BR" sz="2800" dirty="0" err="1"/>
              <a:t>to</a:t>
            </a:r>
            <a:r>
              <a:rPr lang="pt-BR" sz="2800" dirty="0"/>
              <a:t> </a:t>
            </a:r>
            <a:r>
              <a:rPr lang="pt-BR" sz="2800" dirty="0" err="1"/>
              <a:t>track</a:t>
            </a:r>
            <a:r>
              <a:rPr lang="pt-BR" sz="2800" dirty="0"/>
              <a:t> </a:t>
            </a:r>
            <a:r>
              <a:rPr lang="pt-BR" sz="2800" dirty="0" err="1"/>
              <a:t>health</a:t>
            </a:r>
            <a:r>
              <a:rPr lang="pt-BR" sz="2800" dirty="0"/>
              <a:t> </a:t>
            </a:r>
            <a:r>
              <a:rPr lang="pt-BR" sz="2800" dirty="0" err="1"/>
              <a:t>conditions</a:t>
            </a:r>
            <a:r>
              <a:rPr lang="pt-BR" sz="2800" dirty="0"/>
              <a:t> in Brasil: DALY</a:t>
            </a:r>
          </a:p>
        </p:txBody>
      </p:sp>
      <p:pic>
        <p:nvPicPr>
          <p:cNvPr id="4" name="Espaço Reservado para Conteúdo 3"/>
          <p:cNvPicPr>
            <a:picLocks noGrp="1" noChangeAspect="1"/>
          </p:cNvPicPr>
          <p:nvPr>
            <p:ph idx="1"/>
          </p:nvPr>
        </p:nvPicPr>
        <p:blipFill>
          <a:blip r:embed="rId2"/>
          <a:stretch>
            <a:fillRect/>
          </a:stretch>
        </p:blipFill>
        <p:spPr>
          <a:xfrm>
            <a:off x="545217" y="1602025"/>
            <a:ext cx="8053565" cy="4522313"/>
          </a:xfrm>
          <a:prstGeom prst="rect">
            <a:avLst/>
          </a:prstGeom>
        </p:spPr>
      </p:pic>
    </p:spTree>
    <p:extLst>
      <p:ext uri="{BB962C8B-B14F-4D97-AF65-F5344CB8AC3E}">
        <p14:creationId xmlns:p14="http://schemas.microsoft.com/office/powerpoint/2010/main" val="1674615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54495"/>
            <a:ext cx="8352928" cy="936104"/>
          </a:xfrm>
        </p:spPr>
        <p:txBody>
          <a:bodyPr>
            <a:noAutofit/>
          </a:bodyPr>
          <a:lstStyle/>
          <a:p>
            <a:pPr eaLnBrk="1" hangingPunct="1"/>
            <a:r>
              <a:rPr lang="en-US" sz="2800" dirty="0"/>
              <a:t>The GBD 2015 study in Brazil: burden of disease associated with levels of national development</a:t>
            </a:r>
          </a:p>
        </p:txBody>
      </p:sp>
      <p:sp>
        <p:nvSpPr>
          <p:cNvPr id="4" name="Slide Number Placeholder 3"/>
          <p:cNvSpPr>
            <a:spLocks noGrp="1"/>
          </p:cNvSpPr>
          <p:nvPr>
            <p:ph type="sldNum" sz="quarter" idx="12"/>
          </p:nvPr>
        </p:nvSpPr>
        <p:spPr/>
        <p:txBody>
          <a:bodyPr/>
          <a:lstStyle/>
          <a:p>
            <a:pPr>
              <a:defRPr/>
            </a:pPr>
            <a:fld id="{A126CFF9-E31C-4654-BC69-62BA4E752361}" type="slidenum">
              <a:rPr lang="pt-BR" smtClean="0"/>
              <a:pPr>
                <a:defRPr/>
              </a:pPr>
              <a:t>16</a:t>
            </a:fld>
            <a:endParaRPr lang="pt-BR"/>
          </a:p>
        </p:txBody>
      </p:sp>
      <p:sp>
        <p:nvSpPr>
          <p:cNvPr id="7" name="Content Placeholder 4"/>
          <p:cNvSpPr>
            <a:spLocks noGrp="1"/>
          </p:cNvSpPr>
          <p:nvPr>
            <p:ph idx="1"/>
          </p:nvPr>
        </p:nvSpPr>
        <p:spPr>
          <a:xfrm>
            <a:off x="395536" y="1268760"/>
            <a:ext cx="7920880" cy="4896544"/>
          </a:xfrm>
        </p:spPr>
        <p:txBody>
          <a:bodyPr>
            <a:normAutofit/>
          </a:bodyPr>
          <a:lstStyle/>
          <a:p>
            <a:pPr lvl="1" indent="-342900">
              <a:spcBef>
                <a:spcPts val="600"/>
              </a:spcBef>
              <a:buFont typeface="Arial" panose="020B0604020202020204" pitchFamily="34" charset="0"/>
              <a:buChar char="•"/>
            </a:pPr>
            <a:endParaRPr lang="en-US" sz="2000" dirty="0">
              <a:ea typeface="Calibri" pitchFamily="34" charset="0"/>
            </a:endParaRPr>
          </a:p>
          <a:p>
            <a:pPr lvl="1" indent="-342900" algn="just">
              <a:spcBef>
                <a:spcPts val="600"/>
              </a:spcBef>
              <a:buFont typeface="Arial" panose="020B0604020202020204" pitchFamily="34" charset="0"/>
              <a:buChar char="•"/>
            </a:pPr>
            <a:r>
              <a:rPr lang="en-US" sz="2000" dirty="0"/>
              <a:t>Important development of the GBD2015 study: the Socio-demographic index (SDI)- constructed for each country/subnational region based on the geometric mean of three indicators: </a:t>
            </a:r>
          </a:p>
          <a:p>
            <a:pPr lvl="2" indent="-342900" algn="just">
              <a:spcBef>
                <a:spcPts val="600"/>
              </a:spcBef>
              <a:buFont typeface="Arial" panose="020B0604020202020204" pitchFamily="34" charset="0"/>
              <a:buChar char="•"/>
            </a:pPr>
            <a:r>
              <a:rPr lang="en-US" sz="2000" dirty="0"/>
              <a:t>income per capita </a:t>
            </a:r>
            <a:r>
              <a:rPr lang="it-IT" sz="2000" dirty="0"/>
              <a:t>(lag dependent income per capita), </a:t>
            </a:r>
          </a:p>
          <a:p>
            <a:pPr lvl="2" indent="-342900" algn="just">
              <a:spcBef>
                <a:spcPts val="600"/>
              </a:spcBef>
              <a:buFont typeface="Arial" panose="020B0604020202020204" pitchFamily="34" charset="0"/>
              <a:buChar char="•"/>
            </a:pPr>
            <a:r>
              <a:rPr lang="it-IT" sz="2000" dirty="0"/>
              <a:t>a</a:t>
            </a:r>
            <a:r>
              <a:rPr lang="en-US" sz="2000" dirty="0" err="1"/>
              <a:t>verage</a:t>
            </a:r>
            <a:r>
              <a:rPr lang="en-US" sz="2000" dirty="0"/>
              <a:t> years of schooling among populations aged 15 or older,</a:t>
            </a:r>
          </a:p>
          <a:p>
            <a:pPr lvl="2" indent="-342900" algn="just">
              <a:spcBef>
                <a:spcPts val="600"/>
              </a:spcBef>
              <a:buFont typeface="Arial" panose="020B0604020202020204" pitchFamily="34" charset="0"/>
              <a:buChar char="•"/>
            </a:pPr>
            <a:r>
              <a:rPr lang="en-US" sz="2000" dirty="0"/>
              <a:t>total fertility rate . </a:t>
            </a:r>
          </a:p>
          <a:p>
            <a:pPr lvl="2" indent="-342900" algn="just">
              <a:spcBef>
                <a:spcPts val="600"/>
              </a:spcBef>
              <a:buFont typeface="Arial" panose="020B0604020202020204" pitchFamily="34" charset="0"/>
              <a:buChar char="•"/>
            </a:pPr>
            <a:endParaRPr lang="en-US" sz="2000" dirty="0"/>
          </a:p>
          <a:p>
            <a:pPr lvl="1" indent="-342900" algn="just">
              <a:spcBef>
                <a:spcPts val="600"/>
              </a:spcBef>
              <a:buFont typeface="Arial" panose="020B0604020202020204" pitchFamily="34" charset="0"/>
              <a:buChar char="•"/>
            </a:pPr>
            <a:r>
              <a:rPr lang="en-US" sz="2000" dirty="0"/>
              <a:t>Countries and subnational areas were classified according to SDIs quintiles</a:t>
            </a:r>
          </a:p>
          <a:p>
            <a:pPr lvl="1" indent="-342900" algn="just">
              <a:spcBef>
                <a:spcPts val="600"/>
              </a:spcBef>
              <a:buFont typeface="Arial" panose="020B0604020202020204" pitchFamily="34" charset="0"/>
              <a:buChar char="•"/>
            </a:pPr>
            <a:r>
              <a:rPr lang="en-US" sz="2000" dirty="0">
                <a:ea typeface="Calibri" pitchFamily="34" charset="0"/>
              </a:rPr>
              <a:t>Expected death rates by age-sex-cause calculated on SDI level.</a:t>
            </a:r>
          </a:p>
          <a:p>
            <a:pPr marL="400050" lvl="1" indent="0">
              <a:spcBef>
                <a:spcPts val="600"/>
              </a:spcBef>
              <a:buNone/>
            </a:pPr>
            <a:endParaRPr lang="en-US" sz="2000" dirty="0">
              <a:ea typeface="Calibri" pitchFamily="34" charset="0"/>
            </a:endParaRPr>
          </a:p>
          <a:p>
            <a:pPr marL="857250" lvl="1" indent="-457200">
              <a:spcBef>
                <a:spcPts val="600"/>
              </a:spcBef>
              <a:buFontTx/>
              <a:buAutoNum type="arabicPeriod"/>
            </a:pPr>
            <a:endParaRPr lang="en-US" sz="1600" dirty="0">
              <a:ea typeface="Calibri" pitchFamily="34" charset="0"/>
            </a:endParaRPr>
          </a:p>
          <a:p>
            <a:pPr marL="857250" lvl="1" indent="-457200">
              <a:spcBef>
                <a:spcPts val="600"/>
              </a:spcBef>
              <a:buFontTx/>
              <a:buAutoNum type="arabicPeriod"/>
            </a:pPr>
            <a:endParaRPr lang="en-US" sz="1600" dirty="0">
              <a:ea typeface="Calibri" pitchFamily="34" charset="0"/>
            </a:endParaRPr>
          </a:p>
          <a:p>
            <a:pPr marL="457200" indent="-457200">
              <a:spcBef>
                <a:spcPts val="600"/>
              </a:spcBef>
              <a:buFontTx/>
              <a:buAutoNum type="arabicPeriod"/>
            </a:pPr>
            <a:endParaRPr lang="en-US" sz="1600" dirty="0">
              <a:ea typeface="Calibri" pitchFamily="34" charset="0"/>
            </a:endParaRPr>
          </a:p>
          <a:p>
            <a:pPr marL="857250" lvl="1" indent="-457200">
              <a:spcBef>
                <a:spcPts val="600"/>
              </a:spcBef>
              <a:buFontTx/>
              <a:buAutoNum type="arabicPeriod"/>
            </a:pPr>
            <a:endParaRPr lang="en-US" sz="1600" dirty="0">
              <a:ea typeface="Calibri" pitchFamily="34" charset="0"/>
            </a:endParaRPr>
          </a:p>
        </p:txBody>
      </p:sp>
      <p:sp>
        <p:nvSpPr>
          <p:cNvPr id="5" name="CaixaDeTexto 4"/>
          <p:cNvSpPr txBox="1"/>
          <p:nvPr/>
        </p:nvSpPr>
        <p:spPr>
          <a:xfrm>
            <a:off x="4139952" y="5949280"/>
            <a:ext cx="4752528" cy="461665"/>
          </a:xfrm>
          <a:prstGeom prst="rect">
            <a:avLst/>
          </a:prstGeom>
          <a:noFill/>
        </p:spPr>
        <p:txBody>
          <a:bodyPr wrap="square" rtlCol="0">
            <a:spAutoFit/>
          </a:bodyPr>
          <a:lstStyle/>
          <a:p>
            <a:r>
              <a:rPr lang="en-US" sz="1200" dirty="0"/>
              <a:t>Source: GBD 2015 Mortality and Causes of Death Collaborators. Global,…Lancet 2106; 388:1459-544)</a:t>
            </a:r>
            <a:endParaRPr lang="pt-BR" sz="1200" dirty="0"/>
          </a:p>
        </p:txBody>
      </p:sp>
    </p:spTree>
    <p:extLst>
      <p:ext uri="{BB962C8B-B14F-4D97-AF65-F5344CB8AC3E}">
        <p14:creationId xmlns:p14="http://schemas.microsoft.com/office/powerpoint/2010/main" val="2431168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2583" y="402151"/>
            <a:ext cx="8229600" cy="1143000"/>
          </a:xfrm>
        </p:spPr>
        <p:txBody>
          <a:bodyPr>
            <a:normAutofit/>
          </a:bodyPr>
          <a:lstStyle/>
          <a:p>
            <a:r>
              <a:rPr lang="en-US" sz="2000" dirty="0">
                <a:latin typeface="Arial" panose="020B0604020202020204" pitchFamily="34" charset="0"/>
                <a:cs typeface="Arial" panose="020B0604020202020204" pitchFamily="34" charset="0"/>
              </a:rPr>
              <a:t>Socio-Demographic Index (SDI) based on the GBD 2015 study in Brazilian states in 1990 and 2015</a:t>
            </a:r>
            <a:r>
              <a:rPr lang="pt-BR" sz="2000" dirty="0">
                <a:latin typeface="Arial" panose="020B0604020202020204" pitchFamily="34" charset="0"/>
                <a:cs typeface="Arial" panose="020B0604020202020204" pitchFamily="34" charset="0"/>
              </a:rPr>
              <a:t/>
            </a:r>
            <a:br>
              <a:rPr lang="pt-BR" sz="2000" dirty="0">
                <a:latin typeface="Arial" panose="020B0604020202020204" pitchFamily="34" charset="0"/>
                <a:cs typeface="Arial" panose="020B0604020202020204" pitchFamily="34" charset="0"/>
              </a:rPr>
            </a:br>
            <a:endParaRPr lang="pt-BR" sz="2000" dirty="0">
              <a:latin typeface="Arial" panose="020B0604020202020204" pitchFamily="34" charset="0"/>
              <a:cs typeface="Arial" panose="020B0604020202020204" pitchFamily="34" charset="0"/>
            </a:endParaRPr>
          </a:p>
        </p:txBody>
      </p:sp>
      <p:sp>
        <p:nvSpPr>
          <p:cNvPr id="4" name="Espaço Reservado para Número de Slide 3"/>
          <p:cNvSpPr>
            <a:spLocks noGrp="1"/>
          </p:cNvSpPr>
          <p:nvPr>
            <p:ph type="sldNum" sz="quarter" idx="12"/>
          </p:nvPr>
        </p:nvSpPr>
        <p:spPr/>
        <p:txBody>
          <a:bodyPr/>
          <a:lstStyle/>
          <a:p>
            <a:pPr>
              <a:defRPr/>
            </a:pPr>
            <a:fld id="{A126CFF9-E31C-4654-BC69-62BA4E752361}" type="slidenum">
              <a:rPr lang="pt-BR" smtClean="0"/>
              <a:pPr>
                <a:defRPr/>
              </a:pPr>
              <a:t>17</a:t>
            </a:fld>
            <a:endParaRPr lang="pt-BR"/>
          </a:p>
        </p:txBody>
      </p:sp>
      <p:pic>
        <p:nvPicPr>
          <p:cNvPr id="5" name="Espaço Reservado para Conteúdo 4"/>
          <p:cNvPicPr>
            <a:picLocks noGrp="1"/>
          </p:cNvPicPr>
          <p:nvPr>
            <p:ph idx="1"/>
          </p:nvPr>
        </p:nvPicPr>
        <p:blipFill>
          <a:blip r:embed="rId2" cstate="print"/>
          <a:srcRect/>
          <a:stretch>
            <a:fillRect/>
          </a:stretch>
        </p:blipFill>
        <p:spPr bwMode="auto">
          <a:xfrm>
            <a:off x="611560" y="1545152"/>
            <a:ext cx="8075240" cy="4575770"/>
          </a:xfrm>
          <a:prstGeom prst="rect">
            <a:avLst/>
          </a:prstGeom>
          <a:noFill/>
          <a:ln w="9525">
            <a:noFill/>
            <a:miter lim="800000"/>
            <a:headEnd/>
            <a:tailEnd/>
          </a:ln>
        </p:spPr>
      </p:pic>
      <p:sp>
        <p:nvSpPr>
          <p:cNvPr id="6" name="CaixaDeTexto 5"/>
          <p:cNvSpPr txBox="1"/>
          <p:nvPr/>
        </p:nvSpPr>
        <p:spPr>
          <a:xfrm>
            <a:off x="683568" y="6165304"/>
            <a:ext cx="8003232" cy="307777"/>
          </a:xfrm>
          <a:prstGeom prst="rect">
            <a:avLst/>
          </a:prstGeom>
          <a:noFill/>
        </p:spPr>
        <p:txBody>
          <a:bodyPr wrap="square" rtlCol="0">
            <a:spAutoFit/>
          </a:bodyPr>
          <a:lstStyle/>
          <a:p>
            <a:r>
              <a:rPr lang="en-US" sz="1400" dirty="0"/>
              <a:t>Source: Cause of death Brazil Collaborators-Article to be </a:t>
            </a:r>
            <a:r>
              <a:rPr lang="en-US" sz="1400" dirty="0" err="1"/>
              <a:t>submmited</a:t>
            </a:r>
            <a:endParaRPr lang="pt-BR" sz="1400" dirty="0"/>
          </a:p>
        </p:txBody>
      </p:sp>
    </p:spTree>
    <p:extLst>
      <p:ext uri="{BB962C8B-B14F-4D97-AF65-F5344CB8AC3E}">
        <p14:creationId xmlns:p14="http://schemas.microsoft.com/office/powerpoint/2010/main" val="596594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srcRect t="10334" r="2110" b="5676"/>
          <a:stretch/>
        </p:blipFill>
        <p:spPr>
          <a:xfrm>
            <a:off x="1" y="1456858"/>
            <a:ext cx="9046563" cy="3942413"/>
          </a:xfrm>
          <a:prstGeom prst="rect">
            <a:avLst/>
          </a:prstGeom>
        </p:spPr>
      </p:pic>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18</a:t>
            </a:fld>
            <a:endParaRPr lang="en-US" dirty="0"/>
          </a:p>
        </p:txBody>
      </p:sp>
      <p:sp>
        <p:nvSpPr>
          <p:cNvPr id="8" name="Title 1"/>
          <p:cNvSpPr txBox="1">
            <a:spLocks/>
          </p:cNvSpPr>
          <p:nvPr/>
        </p:nvSpPr>
        <p:spPr bwMode="auto">
          <a:xfrm>
            <a:off x="912082" y="237435"/>
            <a:ext cx="7476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spAutoFit/>
          </a:bodyPr>
          <a:lstStyle>
            <a:lvl1pPr algn="l" rtl="0" eaLnBrk="0" fontAlgn="base" hangingPunct="0">
              <a:spcBef>
                <a:spcPct val="0"/>
              </a:spcBef>
              <a:spcAft>
                <a:spcPct val="0"/>
              </a:spcAft>
              <a:defRPr sz="2600" b="1">
                <a:solidFill>
                  <a:schemeClr val="accent1"/>
                </a:solidFill>
                <a:latin typeface="+mj-lt"/>
                <a:ea typeface="+mj-ea"/>
                <a:cs typeface="+mj-cs"/>
              </a:defRPr>
            </a:lvl1pPr>
            <a:lvl2pPr algn="l" rtl="0" eaLnBrk="0" fontAlgn="base" hangingPunct="0">
              <a:spcBef>
                <a:spcPct val="0"/>
              </a:spcBef>
              <a:spcAft>
                <a:spcPct val="0"/>
              </a:spcAft>
              <a:defRPr sz="3200" b="1">
                <a:solidFill>
                  <a:schemeClr val="accent1"/>
                </a:solidFill>
                <a:latin typeface="Arial" charset="0"/>
              </a:defRPr>
            </a:lvl2pPr>
            <a:lvl3pPr algn="l" rtl="0" eaLnBrk="0" fontAlgn="base" hangingPunct="0">
              <a:spcBef>
                <a:spcPct val="0"/>
              </a:spcBef>
              <a:spcAft>
                <a:spcPct val="0"/>
              </a:spcAft>
              <a:defRPr sz="3200" b="1">
                <a:solidFill>
                  <a:schemeClr val="accent1"/>
                </a:solidFill>
                <a:latin typeface="Arial" charset="0"/>
              </a:defRPr>
            </a:lvl3pPr>
            <a:lvl4pPr algn="l" rtl="0" eaLnBrk="0" fontAlgn="base" hangingPunct="0">
              <a:spcBef>
                <a:spcPct val="0"/>
              </a:spcBef>
              <a:spcAft>
                <a:spcPct val="0"/>
              </a:spcAft>
              <a:defRPr sz="3200" b="1">
                <a:solidFill>
                  <a:schemeClr val="accent1"/>
                </a:solidFill>
                <a:latin typeface="Arial" charset="0"/>
              </a:defRPr>
            </a:lvl4pPr>
            <a:lvl5pPr algn="l" rtl="0" eaLnBrk="0" fontAlgn="base" hangingPunct="0">
              <a:spcBef>
                <a:spcPct val="0"/>
              </a:spcBef>
              <a:spcAft>
                <a:spcPct val="0"/>
              </a:spcAft>
              <a:defRPr sz="3200" b="1">
                <a:solidFill>
                  <a:schemeClr val="accent1"/>
                </a:solidFill>
                <a:latin typeface="Arial" charset="0"/>
              </a:defRPr>
            </a:lvl5pPr>
            <a:lvl6pPr marL="457200" algn="l" rtl="0" eaLnBrk="1" fontAlgn="base" hangingPunct="1">
              <a:spcBef>
                <a:spcPct val="0"/>
              </a:spcBef>
              <a:spcAft>
                <a:spcPct val="0"/>
              </a:spcAft>
              <a:defRPr sz="2400">
                <a:solidFill>
                  <a:schemeClr val="accent1"/>
                </a:solidFill>
                <a:latin typeface="Arial" charset="0"/>
              </a:defRPr>
            </a:lvl6pPr>
            <a:lvl7pPr marL="914400" algn="l" rtl="0" eaLnBrk="1" fontAlgn="base" hangingPunct="1">
              <a:spcBef>
                <a:spcPct val="0"/>
              </a:spcBef>
              <a:spcAft>
                <a:spcPct val="0"/>
              </a:spcAft>
              <a:defRPr sz="2400">
                <a:solidFill>
                  <a:schemeClr val="accent1"/>
                </a:solidFill>
                <a:latin typeface="Arial" charset="0"/>
              </a:defRPr>
            </a:lvl7pPr>
            <a:lvl8pPr marL="1371600" algn="l" rtl="0" eaLnBrk="1" fontAlgn="base" hangingPunct="1">
              <a:spcBef>
                <a:spcPct val="0"/>
              </a:spcBef>
              <a:spcAft>
                <a:spcPct val="0"/>
              </a:spcAft>
              <a:defRPr sz="2400">
                <a:solidFill>
                  <a:schemeClr val="accent1"/>
                </a:solidFill>
                <a:latin typeface="Arial" charset="0"/>
              </a:defRPr>
            </a:lvl8pPr>
            <a:lvl9pPr marL="1828800" algn="l" rtl="0" eaLnBrk="1" fontAlgn="base" hangingPunct="1">
              <a:spcBef>
                <a:spcPct val="0"/>
              </a:spcBef>
              <a:spcAft>
                <a:spcPct val="0"/>
              </a:spcAft>
              <a:defRPr sz="2400">
                <a:solidFill>
                  <a:schemeClr val="accent1"/>
                </a:solidFill>
                <a:latin typeface="Arial" charset="0"/>
              </a:defRPr>
            </a:lvl9pPr>
          </a:lstStyle>
          <a:p>
            <a:r>
              <a:rPr lang="en-US" sz="1950" dirty="0"/>
              <a:t>Quintiles of Socio-demographic index (SDI) by GBD geographies, 2015</a:t>
            </a:r>
          </a:p>
        </p:txBody>
      </p:sp>
      <p:sp>
        <p:nvSpPr>
          <p:cNvPr id="2" name="CaixaDeTexto 1"/>
          <p:cNvSpPr txBox="1"/>
          <p:nvPr/>
        </p:nvSpPr>
        <p:spPr>
          <a:xfrm>
            <a:off x="4139952" y="5949280"/>
            <a:ext cx="4752528" cy="461665"/>
          </a:xfrm>
          <a:prstGeom prst="rect">
            <a:avLst/>
          </a:prstGeom>
          <a:noFill/>
        </p:spPr>
        <p:txBody>
          <a:bodyPr wrap="square" rtlCol="0">
            <a:spAutoFit/>
          </a:bodyPr>
          <a:lstStyle/>
          <a:p>
            <a:r>
              <a:rPr lang="en-US" sz="1200" dirty="0"/>
              <a:t>Source: GBD 2015 Mortality and Causes of Death Collaborators. Global,…Lancet 2106; 388:1459-544)</a:t>
            </a:r>
            <a:endParaRPr lang="pt-BR" sz="1200" dirty="0"/>
          </a:p>
        </p:txBody>
      </p:sp>
    </p:spTree>
    <p:extLst>
      <p:ext uri="{BB962C8B-B14F-4D97-AF65-F5344CB8AC3E}">
        <p14:creationId xmlns:p14="http://schemas.microsoft.com/office/powerpoint/2010/main" val="2754966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8" y="1026550"/>
            <a:ext cx="8191500" cy="523220"/>
          </a:xfrm>
        </p:spPr>
        <p:txBody>
          <a:bodyPr/>
          <a:lstStyle/>
          <a:p>
            <a:r>
              <a:rPr lang="en-US" sz="1950" b="1" dirty="0">
                <a:solidFill>
                  <a:schemeClr val="accent1"/>
                </a:solidFill>
                <a:latin typeface="+mj-lt"/>
              </a:rPr>
              <a:t>Leading 10 causes of years of life lost (YLLs) with the ratio of observed YLLs to YLLs expected on the basis of Socio-Demographic Index in 2015.</a:t>
            </a:r>
          </a:p>
        </p:txBody>
      </p:sp>
      <p:sp>
        <p:nvSpPr>
          <p:cNvPr id="4" name="Slide Number Placeholder 3"/>
          <p:cNvSpPr>
            <a:spLocks noGrp="1"/>
          </p:cNvSpPr>
          <p:nvPr>
            <p:ph type="sldNum" sz="quarter" idx="4"/>
          </p:nvPr>
        </p:nvSpPr>
        <p:spPr/>
        <p:txBody>
          <a:bodyPr/>
          <a:lstStyle/>
          <a:p>
            <a:pPr algn="ctr"/>
            <a:fld id="{F1E776F5-9A26-455E-BF09-7D727D022004}" type="slidenum">
              <a:rPr lang="en-US" smtClean="0"/>
              <a:pPr algn="ctr"/>
              <a:t>19</a:t>
            </a:fld>
            <a:endParaRPr lang="en-US" dirty="0"/>
          </a:p>
        </p:txBody>
      </p:sp>
      <p:pic>
        <p:nvPicPr>
          <p:cNvPr id="7" name="Content Placeholder 6"/>
          <p:cNvPicPr>
            <a:picLocks noGrp="1" noChangeAspect="1"/>
          </p:cNvPicPr>
          <p:nvPr>
            <p:ph idx="1"/>
          </p:nvPr>
        </p:nvPicPr>
        <p:blipFill>
          <a:blip r:embed="rId2" cstate="print"/>
          <a:stretch>
            <a:fillRect/>
          </a:stretch>
        </p:blipFill>
        <p:spPr>
          <a:xfrm>
            <a:off x="0" y="1824546"/>
            <a:ext cx="9086850" cy="2504567"/>
          </a:xfrm>
          <a:prstGeom prst="rect">
            <a:avLst/>
          </a:prstGeom>
        </p:spPr>
      </p:pic>
      <p:sp>
        <p:nvSpPr>
          <p:cNvPr id="8" name="Rectangle 7"/>
          <p:cNvSpPr/>
          <p:nvPr/>
        </p:nvSpPr>
        <p:spPr>
          <a:xfrm>
            <a:off x="57151" y="3514726"/>
            <a:ext cx="9086850" cy="4214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ixaDeTexto 5"/>
          <p:cNvSpPr txBox="1"/>
          <p:nvPr/>
        </p:nvSpPr>
        <p:spPr>
          <a:xfrm>
            <a:off x="4139952" y="5949280"/>
            <a:ext cx="4752528" cy="461665"/>
          </a:xfrm>
          <a:prstGeom prst="rect">
            <a:avLst/>
          </a:prstGeom>
          <a:noFill/>
        </p:spPr>
        <p:txBody>
          <a:bodyPr wrap="square" rtlCol="0">
            <a:spAutoFit/>
          </a:bodyPr>
          <a:lstStyle/>
          <a:p>
            <a:r>
              <a:rPr lang="en-US" sz="1200" dirty="0"/>
              <a:t>Source: GBD 2015 Mortality and Causes of Death Collaborators. Global,…Lancet 2106; 388:1459-544)</a:t>
            </a:r>
            <a:endParaRPr lang="pt-BR" sz="1200" dirty="0"/>
          </a:p>
        </p:txBody>
      </p:sp>
    </p:spTree>
    <p:extLst>
      <p:ext uri="{BB962C8B-B14F-4D97-AF65-F5344CB8AC3E}">
        <p14:creationId xmlns:p14="http://schemas.microsoft.com/office/powerpoint/2010/main" val="770477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052736"/>
            <a:ext cx="8363272" cy="6262721"/>
          </a:xfrm>
        </p:spPr>
        <p:txBody>
          <a:bodyPr>
            <a:normAutofit fontScale="90000"/>
          </a:bodyPr>
          <a:lstStyle/>
          <a:p>
            <a:r>
              <a:rPr lang="en-US" dirty="0" smtClean="0"/>
              <a:t>Brazil has been changing its socioeconomic profile quickly</a:t>
            </a:r>
            <a:br>
              <a:rPr lang="en-US" dirty="0" smtClean="0"/>
            </a:br>
            <a:r>
              <a:rPr lang="en-US" dirty="0"/>
              <a:t/>
            </a:r>
            <a:br>
              <a:rPr lang="en-US" dirty="0"/>
            </a:br>
            <a:r>
              <a:rPr lang="en-US" dirty="0" smtClean="0"/>
              <a:t>Health services coverage has improved during the last 10 years</a:t>
            </a:r>
            <a:br>
              <a:rPr lang="en-US" dirty="0" smtClean="0"/>
            </a:br>
            <a:r>
              <a:rPr lang="en-US" dirty="0" smtClean="0"/>
              <a:t/>
            </a:r>
            <a:br>
              <a:rPr lang="en-US" dirty="0" smtClean="0"/>
            </a:br>
            <a:r>
              <a:rPr lang="en-US" dirty="0" smtClean="0"/>
              <a:t>Health Data has improved</a:t>
            </a:r>
            <a:br>
              <a:rPr lang="en-US" dirty="0" smtClean="0"/>
            </a:br>
            <a:r>
              <a:rPr lang="en-US" dirty="0"/>
              <a:t/>
            </a:r>
            <a:br>
              <a:rPr lang="en-US" dirty="0"/>
            </a:br>
            <a:endParaRPr lang="en-US" dirty="0"/>
          </a:p>
        </p:txBody>
      </p:sp>
      <p:sp>
        <p:nvSpPr>
          <p:cNvPr id="4" name="Slide Number Placeholder 3"/>
          <p:cNvSpPr>
            <a:spLocks noGrp="1"/>
          </p:cNvSpPr>
          <p:nvPr>
            <p:ph type="sldNum" sz="quarter" idx="4294967295"/>
          </p:nvPr>
        </p:nvSpPr>
        <p:spPr>
          <a:xfrm>
            <a:off x="7924800" y="6356350"/>
            <a:ext cx="762000" cy="365125"/>
          </a:xfrm>
          <a:prstGeom prst="rect">
            <a:avLst/>
          </a:prstGeom>
        </p:spPr>
        <p:txBody>
          <a:bodyPr/>
          <a:lstStyle/>
          <a:p>
            <a:pPr>
              <a:defRPr/>
            </a:pPr>
            <a:fld id="{A126CFF9-E31C-4654-BC69-62BA4E752361}" type="slidenum">
              <a:rPr lang="pt-BR" smtClean="0"/>
              <a:pPr>
                <a:defRPr/>
              </a:pPr>
              <a:t>2</a:t>
            </a:fld>
            <a:endParaRPr lang="pt-BR"/>
          </a:p>
        </p:txBody>
      </p:sp>
    </p:spTree>
    <p:extLst>
      <p:ext uri="{BB962C8B-B14F-4D97-AF65-F5344CB8AC3E}">
        <p14:creationId xmlns:p14="http://schemas.microsoft.com/office/powerpoint/2010/main" val="2470633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15615" y="188640"/>
            <a:ext cx="6739777" cy="802937"/>
          </a:xfrm>
        </p:spPr>
        <p:txBody>
          <a:bodyPr>
            <a:normAutofit fontScale="90000"/>
          </a:bodyPr>
          <a:lstStyle/>
          <a:p>
            <a:r>
              <a:rPr lang="pt-BR" sz="1800" b="1" dirty="0" smtClean="0">
                <a:solidFill>
                  <a:schemeClr val="tx2">
                    <a:lumMod val="75000"/>
                  </a:schemeClr>
                </a:solidFill>
                <a:latin typeface="Arial" panose="020B0604020202020204" pitchFamily="34" charset="0"/>
                <a:cs typeface="Arial" panose="020B0604020202020204" pitchFamily="34" charset="0"/>
              </a:rPr>
              <a:t>Homicídios cambio de </a:t>
            </a:r>
            <a:r>
              <a:rPr lang="pt-BR" sz="1800" b="1" dirty="0" err="1" smtClean="0">
                <a:solidFill>
                  <a:schemeClr val="tx2">
                    <a:lumMod val="75000"/>
                  </a:schemeClr>
                </a:solidFill>
                <a:latin typeface="Arial" panose="020B0604020202020204" pitchFamily="34" charset="0"/>
                <a:cs typeface="Arial" panose="020B0604020202020204" pitchFamily="34" charset="0"/>
              </a:rPr>
              <a:t>la</a:t>
            </a:r>
            <a:r>
              <a:rPr lang="pt-BR" sz="1800" b="1" dirty="0" smtClean="0">
                <a:solidFill>
                  <a:schemeClr val="tx2">
                    <a:lumMod val="75000"/>
                  </a:schemeClr>
                </a:solidFill>
                <a:latin typeface="Arial" panose="020B0604020202020204" pitchFamily="34" charset="0"/>
                <a:cs typeface="Arial" panose="020B0604020202020204" pitchFamily="34" charset="0"/>
              </a:rPr>
              <a:t> </a:t>
            </a:r>
            <a:r>
              <a:rPr lang="pt-BR" sz="1800" b="1" dirty="0" err="1" smtClean="0">
                <a:solidFill>
                  <a:schemeClr val="tx2">
                    <a:lumMod val="75000"/>
                  </a:schemeClr>
                </a:solidFill>
                <a:latin typeface="Arial" panose="020B0604020202020204" pitchFamily="34" charset="0"/>
                <a:cs typeface="Arial" panose="020B0604020202020204" pitchFamily="34" charset="0"/>
              </a:rPr>
              <a:t>tasa</a:t>
            </a:r>
            <a:r>
              <a:rPr lang="pt-BR" sz="1800" b="1" dirty="0" smtClean="0">
                <a:solidFill>
                  <a:schemeClr val="tx2">
                    <a:lumMod val="75000"/>
                  </a:schemeClr>
                </a:solidFill>
                <a:latin typeface="Arial" panose="020B0604020202020204" pitchFamily="34" charset="0"/>
                <a:cs typeface="Arial" panose="020B0604020202020204" pitchFamily="34" charset="0"/>
              </a:rPr>
              <a:t>/100 </a:t>
            </a:r>
            <a:r>
              <a:rPr lang="pt-BR" sz="1800" b="1" dirty="0">
                <a:solidFill>
                  <a:schemeClr val="tx2">
                    <a:lumMod val="75000"/>
                  </a:schemeClr>
                </a:solidFill>
                <a:latin typeface="Arial" panose="020B0604020202020204" pitchFamily="34" charset="0"/>
                <a:cs typeface="Arial" panose="020B0604020202020204" pitchFamily="34" charset="0"/>
              </a:rPr>
              <a:t>mil </a:t>
            </a:r>
            <a:r>
              <a:rPr lang="pt-BR" sz="1800" b="1" dirty="0" smtClean="0">
                <a:solidFill>
                  <a:schemeClr val="tx2">
                    <a:lumMod val="75000"/>
                  </a:schemeClr>
                </a:solidFill>
                <a:latin typeface="Arial" panose="020B0604020202020204" pitchFamily="34" charset="0"/>
                <a:cs typeface="Arial" panose="020B0604020202020204" pitchFamily="34" charset="0"/>
              </a:rPr>
              <a:t>habitantes</a:t>
            </a:r>
            <a:br>
              <a:rPr lang="pt-BR" sz="1800" b="1" dirty="0" smtClean="0">
                <a:solidFill>
                  <a:schemeClr val="tx2">
                    <a:lumMod val="75000"/>
                  </a:schemeClr>
                </a:solidFill>
                <a:latin typeface="Arial" panose="020B0604020202020204" pitchFamily="34" charset="0"/>
                <a:cs typeface="Arial" panose="020B0604020202020204" pitchFamily="34" charset="0"/>
              </a:rPr>
            </a:br>
            <a:r>
              <a:rPr lang="pt-BR" sz="1800" b="1" dirty="0" smtClean="0">
                <a:solidFill>
                  <a:schemeClr val="tx2">
                    <a:lumMod val="75000"/>
                  </a:schemeClr>
                </a:solidFill>
                <a:latin typeface="Arial" panose="020B0604020202020204" pitchFamily="34" charset="0"/>
                <a:cs typeface="Arial" panose="020B0604020202020204" pitchFamily="34" charset="0"/>
              </a:rPr>
              <a:t>Capital </a:t>
            </a:r>
            <a:r>
              <a:rPr lang="pt-BR" sz="1800" b="1" dirty="0">
                <a:solidFill>
                  <a:schemeClr val="tx2">
                    <a:lumMod val="75000"/>
                  </a:schemeClr>
                </a:solidFill>
                <a:latin typeface="Arial" panose="020B0604020202020204" pitchFamily="34" charset="0"/>
                <a:cs typeface="Arial" panose="020B0604020202020204" pitchFamily="34" charset="0"/>
              </a:rPr>
              <a:t>e </a:t>
            </a:r>
            <a:r>
              <a:rPr lang="pt-BR" sz="1800" b="1" dirty="0" smtClean="0">
                <a:solidFill>
                  <a:schemeClr val="tx2">
                    <a:lumMod val="75000"/>
                  </a:schemeClr>
                </a:solidFill>
                <a:latin typeface="Arial" panose="020B0604020202020204" pitchFamily="34" charset="0"/>
                <a:cs typeface="Arial" panose="020B0604020202020204" pitchFamily="34" charset="0"/>
              </a:rPr>
              <a:t>no </a:t>
            </a:r>
            <a:r>
              <a:rPr lang="pt-BR" sz="1800" b="1" dirty="0">
                <a:solidFill>
                  <a:schemeClr val="tx2">
                    <a:lumMod val="75000"/>
                  </a:schemeClr>
                </a:solidFill>
                <a:latin typeface="Arial" panose="020B0604020202020204" pitchFamily="34" charset="0"/>
                <a:cs typeface="Arial" panose="020B0604020202020204" pitchFamily="34" charset="0"/>
              </a:rPr>
              <a:t>capital, </a:t>
            </a:r>
            <a:r>
              <a:rPr lang="pt-BR" sz="1800" b="1" dirty="0" smtClean="0">
                <a:solidFill>
                  <a:schemeClr val="tx2">
                    <a:lumMod val="75000"/>
                  </a:schemeClr>
                </a:solidFill>
                <a:latin typeface="Arial" panose="020B0604020202020204" pitchFamily="34" charset="0"/>
                <a:cs typeface="Arial" panose="020B0604020202020204" pitchFamily="34" charset="0"/>
              </a:rPr>
              <a:t>por grandes </a:t>
            </a:r>
            <a:r>
              <a:rPr lang="pt-BR" sz="1800" b="1" dirty="0" err="1" smtClean="0">
                <a:solidFill>
                  <a:schemeClr val="tx2">
                    <a:lumMod val="75000"/>
                  </a:schemeClr>
                </a:solidFill>
                <a:latin typeface="Arial" panose="020B0604020202020204" pitchFamily="34" charset="0"/>
                <a:cs typeface="Arial" panose="020B0604020202020204" pitchFamily="34" charset="0"/>
              </a:rPr>
              <a:t>regiones</a:t>
            </a:r>
            <a:r>
              <a:rPr lang="pt-BR" sz="1800" b="1" dirty="0" smtClean="0">
                <a:solidFill>
                  <a:schemeClr val="tx2">
                    <a:lumMod val="75000"/>
                  </a:schemeClr>
                </a:solidFill>
                <a:latin typeface="Arial" panose="020B0604020202020204" pitchFamily="34" charset="0"/>
                <a:cs typeface="Arial" panose="020B0604020202020204" pitchFamily="34" charset="0"/>
              </a:rPr>
              <a:t>, </a:t>
            </a:r>
            <a:r>
              <a:rPr lang="pt-BR" sz="1800" b="1" dirty="0">
                <a:solidFill>
                  <a:schemeClr val="tx2">
                    <a:lumMod val="75000"/>
                  </a:schemeClr>
                </a:solidFill>
                <a:latin typeface="Arial" panose="020B0604020202020204" pitchFamily="34" charset="0"/>
                <a:cs typeface="Arial" panose="020B0604020202020204" pitchFamily="34" charset="0"/>
              </a:rPr>
              <a:t>Brasil, 2000 </a:t>
            </a:r>
            <a:r>
              <a:rPr lang="pt-BR" sz="1800" b="1" dirty="0" smtClean="0">
                <a:solidFill>
                  <a:schemeClr val="tx2">
                    <a:lumMod val="75000"/>
                  </a:schemeClr>
                </a:solidFill>
                <a:latin typeface="Arial" panose="020B0604020202020204" pitchFamily="34" charset="0"/>
                <a:cs typeface="Arial" panose="020B0604020202020204" pitchFamily="34" charset="0"/>
              </a:rPr>
              <a:t>y </a:t>
            </a:r>
            <a:r>
              <a:rPr lang="pt-BR" sz="1800" b="1" dirty="0">
                <a:solidFill>
                  <a:schemeClr val="tx2">
                    <a:lumMod val="75000"/>
                  </a:schemeClr>
                </a:solidFill>
                <a:latin typeface="Arial" panose="020B0604020202020204" pitchFamily="34" charset="0"/>
                <a:cs typeface="Arial" panose="020B0604020202020204" pitchFamily="34" charset="0"/>
              </a:rPr>
              <a:t>2014 (excluído impacto </a:t>
            </a:r>
            <a:r>
              <a:rPr lang="pt-BR" sz="1800" b="1" dirty="0" err="1" smtClean="0">
                <a:solidFill>
                  <a:schemeClr val="tx2">
                    <a:lumMod val="75000"/>
                  </a:schemeClr>
                </a:solidFill>
                <a:latin typeface="Arial" panose="020B0604020202020204" pitchFamily="34" charset="0"/>
                <a:cs typeface="Arial" panose="020B0604020202020204" pitchFamily="34" charset="0"/>
              </a:rPr>
              <a:t>del</a:t>
            </a:r>
            <a:r>
              <a:rPr lang="pt-BR" sz="1800" b="1" dirty="0" smtClean="0">
                <a:solidFill>
                  <a:schemeClr val="tx2">
                    <a:lumMod val="75000"/>
                  </a:schemeClr>
                </a:solidFill>
                <a:latin typeface="Arial" panose="020B0604020202020204" pitchFamily="34" charset="0"/>
                <a:cs typeface="Arial" panose="020B0604020202020204" pitchFamily="34" charset="0"/>
              </a:rPr>
              <a:t> </a:t>
            </a:r>
            <a:r>
              <a:rPr lang="pt-BR" sz="1800" b="1" dirty="0" err="1" smtClean="0">
                <a:solidFill>
                  <a:schemeClr val="tx2">
                    <a:lumMod val="75000"/>
                  </a:schemeClr>
                </a:solidFill>
                <a:latin typeface="Arial" panose="020B0604020202020204" pitchFamily="34" charset="0"/>
                <a:cs typeface="Arial" panose="020B0604020202020204" pitchFamily="34" charset="0"/>
              </a:rPr>
              <a:t>crecimiento</a:t>
            </a:r>
            <a:r>
              <a:rPr lang="pt-BR" sz="1800" b="1" dirty="0" smtClean="0">
                <a:solidFill>
                  <a:schemeClr val="tx2">
                    <a:lumMod val="75000"/>
                  </a:schemeClr>
                </a:solidFill>
                <a:latin typeface="Arial" panose="020B0604020202020204" pitchFamily="34" charset="0"/>
                <a:cs typeface="Arial" panose="020B0604020202020204" pitchFamily="34" charset="0"/>
              </a:rPr>
              <a:t> </a:t>
            </a:r>
            <a:r>
              <a:rPr lang="pt-BR" sz="1800" b="1" dirty="0" err="1" smtClean="0">
                <a:solidFill>
                  <a:schemeClr val="tx2">
                    <a:lumMod val="75000"/>
                  </a:schemeClr>
                </a:solidFill>
                <a:latin typeface="Arial" panose="020B0604020202020204" pitchFamily="34" charset="0"/>
                <a:cs typeface="Arial" panose="020B0604020202020204" pitchFamily="34" charset="0"/>
              </a:rPr>
              <a:t>poblacional</a:t>
            </a:r>
            <a:r>
              <a:rPr lang="pt-BR" sz="1200" b="1" dirty="0">
                <a:solidFill>
                  <a:schemeClr val="tx2">
                    <a:lumMod val="75000"/>
                  </a:schemeClr>
                </a:solidFill>
                <a:latin typeface="Arial" panose="020B0604020202020204" pitchFamily="34" charset="0"/>
                <a:cs typeface="Arial" panose="020B0604020202020204" pitchFamily="34" charset="0"/>
              </a:rPr>
              <a:t>)</a:t>
            </a:r>
          </a:p>
        </p:txBody>
      </p:sp>
      <p:sp>
        <p:nvSpPr>
          <p:cNvPr id="5" name="Retângulo 4"/>
          <p:cNvSpPr/>
          <p:nvPr/>
        </p:nvSpPr>
        <p:spPr>
          <a:xfrm>
            <a:off x="1143000" y="5775710"/>
            <a:ext cx="1160748" cy="369332"/>
          </a:xfrm>
          <a:prstGeom prst="rect">
            <a:avLst/>
          </a:prstGeom>
        </p:spPr>
        <p:txBody>
          <a:bodyPr wrap="square">
            <a:spAutoFit/>
          </a:bodyPr>
          <a:lstStyle/>
          <a:p>
            <a:r>
              <a:rPr lang="pt-BR" sz="900" dirty="0"/>
              <a:t>Fonte: SIM/SVS/MS</a:t>
            </a:r>
          </a:p>
        </p:txBody>
      </p:sp>
      <p:graphicFrame>
        <p:nvGraphicFramePr>
          <p:cNvPr id="3" name="Objeto 2"/>
          <p:cNvGraphicFramePr>
            <a:graphicFrameLocks noChangeAspect="1"/>
          </p:cNvGraphicFramePr>
          <p:nvPr>
            <p:extLst>
              <p:ext uri="{D42A27DB-BD31-4B8C-83A1-F6EECF244321}">
                <p14:modId xmlns:p14="http://schemas.microsoft.com/office/powerpoint/2010/main" val="1160325845"/>
              </p:ext>
            </p:extLst>
          </p:nvPr>
        </p:nvGraphicFramePr>
        <p:xfrm>
          <a:off x="1143000" y="1043383"/>
          <a:ext cx="6647415" cy="4680521"/>
        </p:xfrm>
        <a:graphic>
          <a:graphicData uri="http://schemas.openxmlformats.org/presentationml/2006/ole">
            <mc:AlternateContent xmlns:mc="http://schemas.openxmlformats.org/markup-compatibility/2006">
              <mc:Choice xmlns:v="urn:schemas-microsoft-com:vml" Requires="v">
                <p:oleObj spid="_x0000_s1033" name="Planilha" r:id="rId4" imgW="5731556" imgH="3537838" progId="Excel.Sheet.12">
                  <p:embed/>
                </p:oleObj>
              </mc:Choice>
              <mc:Fallback>
                <p:oleObj name="Planilha" r:id="rId4" imgW="5731556" imgH="3537838" progId="Excel.Sheet.12">
                  <p:embed/>
                  <p:pic>
                    <p:nvPicPr>
                      <p:cNvPr id="0" name=""/>
                      <p:cNvPicPr/>
                      <p:nvPr/>
                    </p:nvPicPr>
                    <p:blipFill>
                      <a:blip r:embed="rId5"/>
                      <a:stretch>
                        <a:fillRect/>
                      </a:stretch>
                    </p:blipFill>
                    <p:spPr>
                      <a:xfrm>
                        <a:off x="1143000" y="1043383"/>
                        <a:ext cx="6647415" cy="4680521"/>
                      </a:xfrm>
                      <a:prstGeom prst="rect">
                        <a:avLst/>
                      </a:prstGeom>
                    </p:spPr>
                  </p:pic>
                </p:oleObj>
              </mc:Fallback>
            </mc:AlternateContent>
          </a:graphicData>
        </a:graphic>
      </p:graphicFrame>
    </p:spTree>
    <p:extLst>
      <p:ext uri="{BB962C8B-B14F-4D97-AF65-F5344CB8AC3E}">
        <p14:creationId xmlns:p14="http://schemas.microsoft.com/office/powerpoint/2010/main" val="221626399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2"/>
          <p:cNvSpPr>
            <a:spLocks noGrp="1"/>
          </p:cNvSpPr>
          <p:nvPr>
            <p:ph type="title"/>
          </p:nvPr>
        </p:nvSpPr>
        <p:spPr>
          <a:xfrm>
            <a:off x="107504" y="0"/>
            <a:ext cx="9036496" cy="720079"/>
          </a:xfrm>
        </p:spPr>
        <p:txBody>
          <a:bodyPr/>
          <a:lstStyle/>
          <a:p>
            <a:r>
              <a:rPr lang="en-US" sz="2400" dirty="0"/>
              <a:t>Working with the GBD approach in </a:t>
            </a:r>
            <a:r>
              <a:rPr lang="en-US" sz="2400"/>
              <a:t>Brazil: advances </a:t>
            </a:r>
            <a:r>
              <a:rPr lang="en-US" sz="2400" dirty="0"/>
              <a:t>and challenges </a:t>
            </a:r>
          </a:p>
        </p:txBody>
      </p:sp>
      <p:sp>
        <p:nvSpPr>
          <p:cNvPr id="14339" name="Content Placeholder 4"/>
          <p:cNvSpPr>
            <a:spLocks noGrp="1"/>
          </p:cNvSpPr>
          <p:nvPr>
            <p:ph idx="1"/>
          </p:nvPr>
        </p:nvSpPr>
        <p:spPr>
          <a:xfrm>
            <a:off x="251520" y="720079"/>
            <a:ext cx="8568952" cy="5661249"/>
          </a:xfrm>
        </p:spPr>
        <p:txBody>
          <a:bodyPr/>
          <a:lstStyle/>
          <a:p>
            <a:pPr marL="857250" lvl="1" indent="-457200">
              <a:spcBef>
                <a:spcPts val="600"/>
              </a:spcBef>
              <a:buFontTx/>
              <a:buAutoNum type="arabicPeriod"/>
            </a:pPr>
            <a:r>
              <a:rPr lang="en-US" sz="1600" dirty="0">
                <a:ea typeface="Calibri" pitchFamily="34" charset="0"/>
              </a:rPr>
              <a:t>Internal consistency of the GBD estimates and comparability are fundamental for analyzing the state of health in states, measuring disparities between states, and making comparisons with other countries.</a:t>
            </a:r>
          </a:p>
          <a:p>
            <a:pPr marL="857250" lvl="1" indent="-457200">
              <a:spcBef>
                <a:spcPts val="600"/>
              </a:spcBef>
              <a:buFontTx/>
              <a:buAutoNum type="arabicPeriod"/>
            </a:pPr>
            <a:endParaRPr lang="en-US" sz="1600" dirty="0">
              <a:ea typeface="Calibri" pitchFamily="34" charset="0"/>
            </a:endParaRPr>
          </a:p>
          <a:p>
            <a:pPr marL="857250" lvl="1" indent="-457200">
              <a:spcBef>
                <a:spcPts val="600"/>
              </a:spcBef>
              <a:buFontTx/>
              <a:buAutoNum type="arabicPeriod"/>
            </a:pPr>
            <a:r>
              <a:rPr lang="en-US" sz="1600" dirty="0"/>
              <a:t>Results of the GBD global are based on an enormous effort to correct information bias, such as undercount of deaths and misclassification due to garbage codes in cause of death analysis.</a:t>
            </a:r>
          </a:p>
          <a:p>
            <a:pPr marL="857250" lvl="1" indent="-457200">
              <a:spcBef>
                <a:spcPts val="600"/>
              </a:spcBef>
              <a:buFontTx/>
              <a:buAutoNum type="arabicPeriod"/>
            </a:pPr>
            <a:endParaRPr lang="en-US" sz="1600" dirty="0"/>
          </a:p>
          <a:p>
            <a:pPr marL="857250" lvl="1" indent="-457200">
              <a:spcBef>
                <a:spcPts val="600"/>
              </a:spcBef>
              <a:buFontTx/>
              <a:buAutoNum type="arabicPeriod"/>
            </a:pPr>
            <a:r>
              <a:rPr lang="en-US" sz="1600" dirty="0">
                <a:ea typeface="Calibri" pitchFamily="34" charset="0"/>
              </a:rPr>
              <a:t>Data sources and results are available on the internet (raw data and estimates available in the </a:t>
            </a:r>
            <a:r>
              <a:rPr lang="en-US" sz="1600" dirty="0" err="1">
                <a:ea typeface="Calibri" pitchFamily="34" charset="0"/>
              </a:rPr>
              <a:t>Viztool</a:t>
            </a:r>
            <a:r>
              <a:rPr lang="en-US" sz="1600" dirty="0">
                <a:ea typeface="Calibri" pitchFamily="34" charset="0"/>
              </a:rPr>
              <a:t>), and detailed methods in Appendix.</a:t>
            </a:r>
            <a:endParaRPr lang="en-US" sz="1600" dirty="0"/>
          </a:p>
          <a:p>
            <a:pPr marL="857250" lvl="1" indent="-457200">
              <a:spcBef>
                <a:spcPts val="600"/>
              </a:spcBef>
              <a:buFontTx/>
              <a:buAutoNum type="arabicPeriod"/>
            </a:pPr>
            <a:endParaRPr lang="en-US" sz="1600" dirty="0"/>
          </a:p>
          <a:p>
            <a:pPr marL="857250" lvl="1" indent="-457200">
              <a:spcBef>
                <a:spcPts val="600"/>
              </a:spcBef>
              <a:buFontTx/>
              <a:buAutoNum type="arabicPeriod"/>
            </a:pPr>
            <a:r>
              <a:rPr lang="en-US" sz="1600" dirty="0">
                <a:ea typeface="Calibri" pitchFamily="34" charset="0"/>
              </a:rPr>
              <a:t>Methods and data are improving from each sequential GBD</a:t>
            </a:r>
            <a:r>
              <a:rPr lang="en-US" sz="1600" dirty="0">
                <a:solidFill>
                  <a:schemeClr val="accent1"/>
                </a:solidFill>
                <a:ea typeface="Calibri" pitchFamily="34" charset="0"/>
              </a:rPr>
              <a:t>, but </a:t>
            </a:r>
            <a:r>
              <a:rPr lang="en-US" sz="1600" dirty="0">
                <a:ea typeface="Calibri" pitchFamily="34" charset="0"/>
              </a:rPr>
              <a:t>GBD estimates are </a:t>
            </a:r>
            <a:r>
              <a:rPr lang="en-US" sz="1600" dirty="0">
                <a:solidFill>
                  <a:schemeClr val="accent1"/>
                </a:solidFill>
                <a:ea typeface="Calibri" pitchFamily="34" charset="0"/>
              </a:rPr>
              <a:t>not directly comparable with those from older GBD studies. </a:t>
            </a:r>
          </a:p>
          <a:p>
            <a:pPr marL="857250" lvl="1" indent="-457200">
              <a:spcBef>
                <a:spcPts val="600"/>
              </a:spcBef>
              <a:buFontTx/>
              <a:buAutoNum type="arabicPeriod"/>
            </a:pPr>
            <a:endParaRPr lang="en-US" sz="1600" dirty="0">
              <a:solidFill>
                <a:schemeClr val="accent1"/>
              </a:solidFill>
              <a:ea typeface="Calibri" pitchFamily="34" charset="0"/>
            </a:endParaRPr>
          </a:p>
          <a:p>
            <a:pPr marL="857250" lvl="1" indent="-457200">
              <a:spcBef>
                <a:spcPts val="600"/>
              </a:spcBef>
              <a:buFontTx/>
              <a:buAutoNum type="arabicPeriod"/>
            </a:pPr>
            <a:r>
              <a:rPr lang="en-US" sz="1600" dirty="0">
                <a:solidFill>
                  <a:schemeClr val="accent1"/>
                </a:solidFill>
                <a:ea typeface="Calibri" pitchFamily="34" charset="0"/>
              </a:rPr>
              <a:t>A big challenge: the GBD study uses highly complex demographic and statistical methods, so it is difficult to have independent local replication of all results.</a:t>
            </a:r>
          </a:p>
          <a:p>
            <a:pPr marL="857250" lvl="1" indent="-457200">
              <a:spcBef>
                <a:spcPts val="600"/>
              </a:spcBef>
              <a:buFontTx/>
              <a:buAutoNum type="arabicPeriod"/>
            </a:pPr>
            <a:endParaRPr lang="en-US" sz="1600" dirty="0"/>
          </a:p>
          <a:p>
            <a:pPr marL="857250" lvl="1" indent="-457200">
              <a:spcBef>
                <a:spcPts val="600"/>
              </a:spcBef>
              <a:buFontTx/>
              <a:buAutoNum type="arabicPeriod"/>
            </a:pPr>
            <a:r>
              <a:rPr lang="en-US" sz="1600" dirty="0"/>
              <a:t>GBD results may support policy makers and other stakeholders to identify important gaps, measure successes and set new priorities. For example, the </a:t>
            </a:r>
            <a:r>
              <a:rPr lang="en-US" sz="1600" dirty="0" err="1"/>
              <a:t>MoH</a:t>
            </a:r>
            <a:r>
              <a:rPr lang="en-US" sz="1600" dirty="0"/>
              <a:t> is launching a project to investigate all GC (ill-defined R codes and others) </a:t>
            </a:r>
          </a:p>
          <a:p>
            <a:pPr marL="857250" lvl="1" indent="-457200">
              <a:spcBef>
                <a:spcPts val="600"/>
              </a:spcBef>
              <a:buFontTx/>
              <a:buAutoNum type="arabicPeriod"/>
            </a:pPr>
            <a:endParaRPr lang="en-US" sz="1600" dirty="0">
              <a:ea typeface="Calibri" pitchFamily="34" charset="0"/>
            </a:endParaRPr>
          </a:p>
          <a:p>
            <a:pPr marL="857250" lvl="1" indent="-457200">
              <a:spcBef>
                <a:spcPts val="600"/>
              </a:spcBef>
              <a:buFontTx/>
              <a:buAutoNum type="arabicPeriod"/>
            </a:pPr>
            <a:endParaRPr lang="en-US" sz="1600" dirty="0">
              <a:ea typeface="Calibri" pitchFamily="34" charset="0"/>
            </a:endParaRPr>
          </a:p>
          <a:p>
            <a:pPr marL="857250" lvl="1" indent="-457200">
              <a:spcBef>
                <a:spcPts val="600"/>
              </a:spcBef>
              <a:buFontTx/>
              <a:buAutoNum type="arabicPeriod"/>
            </a:pPr>
            <a:endParaRPr lang="en-US" sz="1600" dirty="0">
              <a:ea typeface="Calibri" pitchFamily="34" charset="0"/>
            </a:endParaRPr>
          </a:p>
          <a:p>
            <a:pPr marL="857250" lvl="1" indent="-457200">
              <a:spcBef>
                <a:spcPts val="600"/>
              </a:spcBef>
              <a:buFontTx/>
              <a:buAutoNum type="arabicPeriod"/>
            </a:pPr>
            <a:endParaRPr lang="en-US" sz="1600" dirty="0">
              <a:ea typeface="Calibri" pitchFamily="34" charset="0"/>
            </a:endParaRPr>
          </a:p>
          <a:p>
            <a:pPr marL="457200" indent="-457200">
              <a:spcBef>
                <a:spcPts val="600"/>
              </a:spcBef>
              <a:buFontTx/>
              <a:buAutoNum type="arabicPeriod"/>
            </a:pPr>
            <a:endParaRPr lang="en-US" sz="1600" dirty="0">
              <a:ea typeface="Calibri" pitchFamily="34" charset="0"/>
            </a:endParaRPr>
          </a:p>
          <a:p>
            <a:pPr marL="857250" lvl="1" indent="-457200">
              <a:spcBef>
                <a:spcPts val="600"/>
              </a:spcBef>
              <a:buFontTx/>
              <a:buAutoNum type="arabicPeriod"/>
            </a:pPr>
            <a:endParaRPr lang="en-US" sz="1600" dirty="0">
              <a:ea typeface="Calibri" pitchFamily="34" charset="0"/>
            </a:endParaRPr>
          </a:p>
        </p:txBody>
      </p:sp>
      <p:sp>
        <p:nvSpPr>
          <p:cNvPr id="14340" name="Espaço Reservado para Número de Slide 3"/>
          <p:cNvSpPr txBox="1">
            <a:spLocks/>
          </p:cNvSpPr>
          <p:nvPr/>
        </p:nvSpPr>
        <p:spPr bwMode="auto">
          <a:xfrm>
            <a:off x="7010400" y="6488113"/>
            <a:ext cx="2133600" cy="365125"/>
          </a:xfrm>
          <a:prstGeom prst="rect">
            <a:avLst/>
          </a:prstGeom>
          <a:noFill/>
          <a:ln w="9525">
            <a:noFill/>
            <a:miter lim="800000"/>
            <a:headEnd/>
            <a:tailEnd/>
          </a:ln>
        </p:spPr>
        <p:txBody>
          <a:bodyPr anchor="ctr"/>
          <a:lstStyle/>
          <a:p>
            <a:pPr algn="r"/>
            <a:fld id="{783D8904-B847-461F-B379-4078F3CB2A1A}" type="slidenum">
              <a:rPr lang="pt-BR" sz="1200">
                <a:solidFill>
                  <a:srgbClr val="898989"/>
                </a:solidFill>
                <a:latin typeface="Calibri" pitchFamily="34" charset="0"/>
              </a:rPr>
              <a:pPr algn="r"/>
              <a:t>21</a:t>
            </a:fld>
            <a:endParaRPr lang="pt-BR"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coming</a:t>
            </a:r>
            <a:endParaRPr lang="en-US" dirty="0"/>
          </a:p>
        </p:txBody>
      </p:sp>
      <p:sp>
        <p:nvSpPr>
          <p:cNvPr id="3" name="Content Placeholder 2"/>
          <p:cNvSpPr>
            <a:spLocks noGrp="1"/>
          </p:cNvSpPr>
          <p:nvPr>
            <p:ph idx="1"/>
          </p:nvPr>
        </p:nvSpPr>
        <p:spPr>
          <a:xfrm>
            <a:off x="457200" y="1417638"/>
            <a:ext cx="8229600" cy="4963690"/>
          </a:xfrm>
        </p:spPr>
        <p:txBody>
          <a:bodyPr/>
          <a:lstStyle/>
          <a:p>
            <a:r>
              <a:rPr lang="en-US" dirty="0" smtClean="0"/>
              <a:t>It is ready for submission all causes death paper by state</a:t>
            </a:r>
          </a:p>
          <a:p>
            <a:r>
              <a:rPr lang="en-US" dirty="0" smtClean="0"/>
              <a:t>A special publication with GBD results will be publish in Portuguese on Brazilian Journal of Epidemiology – in Portuguese</a:t>
            </a:r>
          </a:p>
          <a:p>
            <a:r>
              <a:rPr lang="en-US" dirty="0" smtClean="0"/>
              <a:t>More engagement of </a:t>
            </a:r>
            <a:r>
              <a:rPr lang="en-US" dirty="0" err="1" smtClean="0"/>
              <a:t>MoH</a:t>
            </a:r>
            <a:r>
              <a:rPr lang="en-US" dirty="0" smtClean="0"/>
              <a:t> technical programs</a:t>
            </a:r>
          </a:p>
          <a:p>
            <a:r>
              <a:rPr lang="en-US" dirty="0" smtClean="0"/>
              <a:t>Increase number of collaborators</a:t>
            </a:r>
          </a:p>
          <a:p>
            <a:r>
              <a:rPr lang="en-US" dirty="0" smtClean="0"/>
              <a:t>Estimates of </a:t>
            </a:r>
            <a:r>
              <a:rPr lang="en-US" dirty="0" err="1" smtClean="0"/>
              <a:t>Zica</a:t>
            </a:r>
            <a:r>
              <a:rPr lang="en-US" dirty="0" smtClean="0"/>
              <a:t> virus and Chikungunya burden</a:t>
            </a:r>
            <a:endParaRPr lang="en-US" dirty="0"/>
          </a:p>
        </p:txBody>
      </p:sp>
    </p:spTree>
    <p:extLst>
      <p:ext uri="{BB962C8B-B14F-4D97-AF65-F5344CB8AC3E}">
        <p14:creationId xmlns:p14="http://schemas.microsoft.com/office/powerpoint/2010/main" val="339414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9917"/>
            <a:ext cx="8229600" cy="1143000"/>
          </a:xfrm>
        </p:spPr>
        <p:txBody>
          <a:bodyPr/>
          <a:lstStyle/>
          <a:p>
            <a:r>
              <a:rPr lang="en-US" dirty="0"/>
              <a:t>GBD </a:t>
            </a:r>
            <a:r>
              <a:rPr lang="en-US" dirty="0" err="1"/>
              <a:t>Brasil</a:t>
            </a:r>
            <a:r>
              <a:rPr lang="en-US" dirty="0"/>
              <a:t> 2015</a:t>
            </a:r>
          </a:p>
        </p:txBody>
      </p:sp>
      <p:sp>
        <p:nvSpPr>
          <p:cNvPr id="3" name="Espaço Reservado para Conteúdo 2"/>
          <p:cNvSpPr>
            <a:spLocks noGrp="1"/>
          </p:cNvSpPr>
          <p:nvPr>
            <p:ph idx="1"/>
          </p:nvPr>
        </p:nvSpPr>
        <p:spPr>
          <a:xfrm>
            <a:off x="457200" y="1196752"/>
            <a:ext cx="8229600" cy="4929411"/>
          </a:xfrm>
        </p:spPr>
        <p:txBody>
          <a:bodyPr/>
          <a:lstStyle/>
          <a:p>
            <a:pPr marL="0" indent="0" algn="ctr">
              <a:buNone/>
            </a:pPr>
            <a:endParaRPr lang="en-US" sz="3600" dirty="0"/>
          </a:p>
          <a:p>
            <a:pPr marL="0" indent="0" algn="ctr">
              <a:buNone/>
            </a:pPr>
            <a:r>
              <a:rPr lang="en-US" sz="3600" dirty="0"/>
              <a:t>Thank you!</a:t>
            </a:r>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f</a:t>
            </a:r>
            <a:r>
              <a:rPr lang="en-US" dirty="0" smtClean="0"/>
              <a:t>atima.marinho@saude.gov.br</a:t>
            </a:r>
            <a:endParaRPr lang="en-US" dirty="0"/>
          </a:p>
        </p:txBody>
      </p:sp>
    </p:spTree>
    <p:extLst>
      <p:ext uri="{BB962C8B-B14F-4D97-AF65-F5344CB8AC3E}">
        <p14:creationId xmlns:p14="http://schemas.microsoft.com/office/powerpoint/2010/main" val="20599874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11560" y="332656"/>
            <a:ext cx="7848872" cy="864096"/>
          </a:xfrm>
        </p:spPr>
        <p:txBody>
          <a:bodyPr rtlCol="0">
            <a:normAutofit/>
          </a:bodyPr>
          <a:lstStyle/>
          <a:p>
            <a:pPr eaLnBrk="1" fontAlgn="auto" hangingPunct="1">
              <a:spcAft>
                <a:spcPts val="0"/>
              </a:spcAft>
              <a:defRPr/>
            </a:pPr>
            <a:r>
              <a:rPr lang="pt-BR" sz="1600" b="1" dirty="0" smtClean="0">
                <a:solidFill>
                  <a:schemeClr val="tx1"/>
                </a:solidFill>
              </a:rPr>
              <a:t>Figure: </a:t>
            </a:r>
            <a:r>
              <a:rPr lang="pt-BR" sz="1600" b="1" dirty="0" err="1" smtClean="0">
                <a:solidFill>
                  <a:schemeClr val="tx1"/>
                </a:solidFill>
              </a:rPr>
              <a:t>Human</a:t>
            </a:r>
            <a:r>
              <a:rPr lang="pt-BR" sz="1600" b="1" dirty="0" smtClean="0">
                <a:solidFill>
                  <a:schemeClr val="tx1"/>
                </a:solidFill>
              </a:rPr>
              <a:t> </a:t>
            </a:r>
            <a:r>
              <a:rPr lang="pt-BR" sz="1600" b="1" dirty="0" err="1" smtClean="0">
                <a:solidFill>
                  <a:schemeClr val="tx1"/>
                </a:solidFill>
              </a:rPr>
              <a:t>Development</a:t>
            </a:r>
            <a:r>
              <a:rPr lang="pt-BR" sz="1600" b="1" dirty="0" smtClean="0">
                <a:solidFill>
                  <a:schemeClr val="tx1"/>
                </a:solidFill>
              </a:rPr>
              <a:t> </a:t>
            </a:r>
            <a:r>
              <a:rPr lang="pt-BR" sz="1600" b="1" dirty="0" err="1" smtClean="0">
                <a:solidFill>
                  <a:schemeClr val="tx1"/>
                </a:solidFill>
              </a:rPr>
              <a:t>Index</a:t>
            </a:r>
            <a:r>
              <a:rPr lang="pt-BR" sz="1600" b="1" dirty="0" smtClean="0">
                <a:solidFill>
                  <a:schemeClr val="tx1"/>
                </a:solidFill>
              </a:rPr>
              <a:t> </a:t>
            </a:r>
            <a:r>
              <a:rPr lang="pt-BR" sz="1600" b="1" dirty="0" err="1" smtClean="0">
                <a:solidFill>
                  <a:schemeClr val="tx1"/>
                </a:solidFill>
              </a:rPr>
              <a:t>of</a:t>
            </a:r>
            <a:r>
              <a:rPr lang="pt-BR" sz="1600" b="1" dirty="0" smtClean="0">
                <a:solidFill>
                  <a:schemeClr val="tx1"/>
                </a:solidFill>
              </a:rPr>
              <a:t> </a:t>
            </a:r>
            <a:r>
              <a:rPr lang="pt-BR" sz="1600" b="1" dirty="0" err="1" smtClean="0">
                <a:solidFill>
                  <a:schemeClr val="tx1"/>
                </a:solidFill>
              </a:rPr>
              <a:t>Brazilian</a:t>
            </a:r>
            <a:r>
              <a:rPr lang="pt-BR" sz="1600" b="1" dirty="0" smtClean="0">
                <a:solidFill>
                  <a:schemeClr val="tx1"/>
                </a:solidFill>
              </a:rPr>
              <a:t> </a:t>
            </a:r>
            <a:r>
              <a:rPr lang="pt-BR" sz="1600" b="1" dirty="0" err="1" smtClean="0">
                <a:solidFill>
                  <a:schemeClr val="tx1"/>
                </a:solidFill>
              </a:rPr>
              <a:t>Municipalities</a:t>
            </a:r>
            <a:r>
              <a:rPr lang="pt-BR" sz="1600" b="1" dirty="0" smtClean="0">
                <a:solidFill>
                  <a:schemeClr val="tx1"/>
                </a:solidFill>
              </a:rPr>
              <a:t>, 1991-2010.</a:t>
            </a:r>
            <a:endParaRPr lang="en-US" sz="1600" dirty="0" smtClean="0">
              <a:solidFill>
                <a:schemeClr val="tx1"/>
              </a:solidFill>
            </a:endParaRPr>
          </a:p>
        </p:txBody>
      </p:sp>
      <p:sp>
        <p:nvSpPr>
          <p:cNvPr id="6" name="Espaço Reservado para Número de Slide 5"/>
          <p:cNvSpPr>
            <a:spLocks noGrp="1"/>
          </p:cNvSpPr>
          <p:nvPr>
            <p:ph type="sldNum" sz="quarter" idx="4294967295"/>
          </p:nvPr>
        </p:nvSpPr>
        <p:spPr>
          <a:xfrm>
            <a:off x="7924800" y="6356350"/>
            <a:ext cx="762000" cy="365125"/>
          </a:xfrm>
          <a:prstGeom prst="rect">
            <a:avLst/>
          </a:prstGeom>
        </p:spPr>
        <p:txBody>
          <a:bodyPr/>
          <a:lstStyle/>
          <a:p>
            <a:pPr>
              <a:defRPr/>
            </a:pPr>
            <a:r>
              <a:rPr lang="pt-BR" dirty="0"/>
              <a:t>2</a:t>
            </a:r>
          </a:p>
        </p:txBody>
      </p:sp>
      <p:sp>
        <p:nvSpPr>
          <p:cNvPr id="7" name="Retângulo 6"/>
          <p:cNvSpPr>
            <a:spLocks noChangeArrowheads="1"/>
          </p:cNvSpPr>
          <p:nvPr/>
        </p:nvSpPr>
        <p:spPr bwMode="auto">
          <a:xfrm>
            <a:off x="2411760" y="116632"/>
            <a:ext cx="4536504" cy="523220"/>
          </a:xfrm>
          <a:prstGeom prst="rect">
            <a:avLst/>
          </a:prstGeom>
          <a:noFill/>
          <a:ln w="9525">
            <a:noFill/>
            <a:miter lim="800000"/>
            <a:headEnd/>
            <a:tailEnd/>
          </a:ln>
        </p:spPr>
        <p:txBody>
          <a:bodyPr wrap="square">
            <a:spAutoFit/>
          </a:bodyPr>
          <a:lstStyle/>
          <a:p>
            <a:r>
              <a:rPr lang="en-GB" sz="2800" b="1" dirty="0" smtClean="0">
                <a:latin typeface="+mj-lt"/>
              </a:rPr>
              <a:t>Human Development Index </a:t>
            </a:r>
            <a:endParaRPr lang="en-GB" sz="2800" b="1"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795463"/>
            <a:ext cx="887730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010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544426" y="980728"/>
            <a:ext cx="8676456" cy="615553"/>
          </a:xfrm>
          <a:prstGeom prst="rect">
            <a:avLst/>
          </a:prstGeom>
        </p:spPr>
        <p:txBody>
          <a:bodyPr wrap="square">
            <a:spAutoFit/>
          </a:bodyPr>
          <a:lstStyle/>
          <a:p>
            <a:pPr algn="ctr"/>
            <a:r>
              <a:rPr lang="pt-BR" sz="1600" b="1" dirty="0" smtClean="0"/>
              <a:t>Trend in </a:t>
            </a:r>
            <a:r>
              <a:rPr lang="pt-BR" sz="1600" b="1" dirty="0" err="1" smtClean="0"/>
              <a:t>income</a:t>
            </a:r>
            <a:r>
              <a:rPr lang="pt-BR" sz="1600" b="1" dirty="0" smtClean="0"/>
              <a:t> </a:t>
            </a:r>
            <a:r>
              <a:rPr lang="pt-BR" sz="1600" b="1" dirty="0" err="1" smtClean="0"/>
              <a:t>inequality</a:t>
            </a:r>
            <a:r>
              <a:rPr lang="pt-BR" sz="1600" b="1" dirty="0" smtClean="0"/>
              <a:t> </a:t>
            </a:r>
            <a:r>
              <a:rPr lang="pt-BR" sz="1600" b="1" dirty="0" err="1" smtClean="0"/>
              <a:t>measured</a:t>
            </a:r>
            <a:r>
              <a:rPr lang="pt-BR" sz="1600" b="1" dirty="0" smtClean="0"/>
              <a:t> </a:t>
            </a:r>
            <a:r>
              <a:rPr lang="pt-BR" sz="1600" b="1" dirty="0" err="1" smtClean="0"/>
              <a:t>by</a:t>
            </a:r>
            <a:r>
              <a:rPr lang="pt-BR" sz="1600" b="1" dirty="0" smtClean="0"/>
              <a:t> </a:t>
            </a:r>
            <a:r>
              <a:rPr lang="pt-BR" sz="1600" b="1" dirty="0" err="1" smtClean="0"/>
              <a:t>Gini</a:t>
            </a:r>
            <a:r>
              <a:rPr lang="pt-BR" sz="1600" b="1" dirty="0" smtClean="0"/>
              <a:t> index in </a:t>
            </a:r>
            <a:r>
              <a:rPr lang="pt-BR" sz="1600" b="1" dirty="0" err="1" smtClean="0"/>
              <a:t>Brazil</a:t>
            </a:r>
            <a:r>
              <a:rPr lang="pt-BR" sz="1600" b="1" dirty="0" smtClean="0"/>
              <a:t> , 1990-2014</a:t>
            </a:r>
            <a:r>
              <a:rPr lang="pt-BR" b="1" dirty="0" smtClean="0"/>
              <a:t/>
            </a:r>
            <a:br>
              <a:rPr lang="pt-BR" b="1" dirty="0" smtClean="0"/>
            </a:br>
            <a:endParaRPr lang="pt-BR" dirty="0"/>
          </a:p>
        </p:txBody>
      </p:sp>
      <p:sp>
        <p:nvSpPr>
          <p:cNvPr id="8" name="Retângulo 5"/>
          <p:cNvSpPr>
            <a:spLocks noChangeArrowheads="1"/>
          </p:cNvSpPr>
          <p:nvPr/>
        </p:nvSpPr>
        <p:spPr bwMode="auto">
          <a:xfrm>
            <a:off x="1403648" y="6234009"/>
            <a:ext cx="6264696" cy="244682"/>
          </a:xfrm>
          <a:prstGeom prst="rect">
            <a:avLst/>
          </a:prstGeom>
          <a:noFill/>
          <a:ln w="9525">
            <a:noFill/>
            <a:miter lim="800000"/>
            <a:headEnd/>
            <a:tailEnd/>
          </a:ln>
        </p:spPr>
        <p:txBody>
          <a:bodyPr wrap="square">
            <a:spAutoFit/>
          </a:bodyPr>
          <a:lstStyle/>
          <a:p>
            <a:pPr algn="ctr">
              <a:lnSpc>
                <a:spcPct val="90000"/>
              </a:lnSpc>
              <a:buFont typeface="Arial" charset="0"/>
              <a:buNone/>
            </a:pPr>
            <a:r>
              <a:rPr lang="pt-BR" sz="1100" b="1" dirty="0" smtClean="0">
                <a:latin typeface="Calibri" pitchFamily="34" charset="0"/>
              </a:rPr>
              <a:t>Source: </a:t>
            </a:r>
            <a:r>
              <a:rPr lang="pt-BR" sz="1100" dirty="0" smtClean="0">
                <a:latin typeface="Calibri" pitchFamily="34" charset="0"/>
              </a:rPr>
              <a:t>IPEA</a:t>
            </a:r>
            <a:endParaRPr lang="pt-BR" sz="1100" dirty="0">
              <a:latin typeface="Calibri" pitchFamily="34" charset="0"/>
            </a:endParaRPr>
          </a:p>
        </p:txBody>
      </p:sp>
      <p:sp>
        <p:nvSpPr>
          <p:cNvPr id="5" name="Espaço Reservado para Número de Slide 4"/>
          <p:cNvSpPr>
            <a:spLocks noGrp="1"/>
          </p:cNvSpPr>
          <p:nvPr>
            <p:ph type="sldNum" sz="quarter" idx="4294967295"/>
          </p:nvPr>
        </p:nvSpPr>
        <p:spPr>
          <a:xfrm>
            <a:off x="7924800" y="6356350"/>
            <a:ext cx="762000" cy="365125"/>
          </a:xfrm>
          <a:prstGeom prst="rect">
            <a:avLst/>
          </a:prstGeom>
        </p:spPr>
        <p:txBody>
          <a:bodyPr/>
          <a:lstStyle/>
          <a:p>
            <a:pPr>
              <a:defRPr/>
            </a:pPr>
            <a:r>
              <a:rPr lang="pt-BR" dirty="0" smtClean="0"/>
              <a:t>3</a:t>
            </a:r>
            <a:endParaRPr lang="pt-BR" dirty="0"/>
          </a:p>
        </p:txBody>
      </p:sp>
      <p:sp>
        <p:nvSpPr>
          <p:cNvPr id="9" name="Retângulo 8"/>
          <p:cNvSpPr>
            <a:spLocks noChangeArrowheads="1"/>
          </p:cNvSpPr>
          <p:nvPr/>
        </p:nvSpPr>
        <p:spPr bwMode="auto">
          <a:xfrm>
            <a:off x="2627784" y="188640"/>
            <a:ext cx="3252430" cy="584775"/>
          </a:xfrm>
          <a:prstGeom prst="rect">
            <a:avLst/>
          </a:prstGeom>
          <a:noFill/>
          <a:ln w="9525">
            <a:noFill/>
            <a:miter lim="800000"/>
            <a:headEnd/>
            <a:tailEnd/>
          </a:ln>
        </p:spPr>
        <p:txBody>
          <a:bodyPr wrap="none">
            <a:spAutoFit/>
          </a:bodyPr>
          <a:lstStyle/>
          <a:p>
            <a:pPr algn="ctr"/>
            <a:r>
              <a:rPr lang="pt-BR" sz="3200" b="1" dirty="0" err="1" smtClean="0">
                <a:solidFill>
                  <a:srgbClr val="000000"/>
                </a:solidFill>
                <a:latin typeface="Calibri" pitchFamily="34" charset="0"/>
              </a:rPr>
              <a:t>Income</a:t>
            </a:r>
            <a:r>
              <a:rPr lang="pt-BR" sz="3200" b="1" dirty="0" smtClean="0">
                <a:solidFill>
                  <a:srgbClr val="000000"/>
                </a:solidFill>
                <a:latin typeface="Calibri" pitchFamily="34" charset="0"/>
              </a:rPr>
              <a:t> </a:t>
            </a:r>
            <a:r>
              <a:rPr lang="pt-BR" sz="3200" b="1" dirty="0" err="1" smtClean="0">
                <a:solidFill>
                  <a:srgbClr val="000000"/>
                </a:solidFill>
                <a:latin typeface="Calibri" pitchFamily="34" charset="0"/>
              </a:rPr>
              <a:t>Inequality</a:t>
            </a:r>
            <a:endParaRPr lang="pt-BR" sz="3200" b="1" dirty="0">
              <a:solidFill>
                <a:srgbClr val="000000"/>
              </a:solidFill>
              <a:latin typeface="Calibri" pitchFamily="34" charset="0"/>
            </a:endParaRPr>
          </a:p>
        </p:txBody>
      </p:sp>
      <p:pic>
        <p:nvPicPr>
          <p:cNvPr id="3" name="Picture 2"/>
          <p:cNvPicPr>
            <a:picLocks noChangeAspect="1"/>
          </p:cNvPicPr>
          <p:nvPr/>
        </p:nvPicPr>
        <p:blipFill>
          <a:blip r:embed="rId2"/>
          <a:stretch>
            <a:fillRect/>
          </a:stretch>
        </p:blipFill>
        <p:spPr>
          <a:xfrm>
            <a:off x="975589" y="1596281"/>
            <a:ext cx="7814130" cy="4693679"/>
          </a:xfrm>
          <a:prstGeom prst="rect">
            <a:avLst/>
          </a:prstGeom>
        </p:spPr>
      </p:pic>
    </p:spTree>
    <p:extLst>
      <p:ext uri="{BB962C8B-B14F-4D97-AF65-F5344CB8AC3E}">
        <p14:creationId xmlns:p14="http://schemas.microsoft.com/office/powerpoint/2010/main" val="3474104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
          <p:cNvSpPr>
            <a:spLocks noChangeArrowheads="1"/>
          </p:cNvSpPr>
          <p:nvPr/>
        </p:nvSpPr>
        <p:spPr bwMode="auto">
          <a:xfrm>
            <a:off x="539552" y="661919"/>
            <a:ext cx="8208912" cy="338554"/>
          </a:xfrm>
          <a:prstGeom prst="rect">
            <a:avLst/>
          </a:prstGeom>
          <a:noFill/>
          <a:ln w="9525">
            <a:noFill/>
            <a:miter lim="800000"/>
            <a:headEnd/>
            <a:tailEnd/>
          </a:ln>
        </p:spPr>
        <p:txBody>
          <a:bodyPr wrap="square" anchor="ctr">
            <a:spAutoFit/>
          </a:bodyPr>
          <a:lstStyle/>
          <a:p>
            <a:r>
              <a:rPr lang="en-US" sz="1600" b="1" dirty="0" smtClean="0">
                <a:solidFill>
                  <a:srgbClr val="000000"/>
                </a:solidFill>
                <a:latin typeface="Calibri" pitchFamily="34" charset="0"/>
              </a:rPr>
              <a:t>Trends </a:t>
            </a:r>
            <a:r>
              <a:rPr lang="en-US" sz="1600" b="1" dirty="0">
                <a:solidFill>
                  <a:srgbClr val="000000"/>
                </a:solidFill>
                <a:latin typeface="Calibri" pitchFamily="34" charset="0"/>
              </a:rPr>
              <a:t>in municipal </a:t>
            </a:r>
            <a:r>
              <a:rPr lang="en-US" sz="1600" b="1" dirty="0" smtClean="0">
                <a:solidFill>
                  <a:srgbClr val="000000"/>
                </a:solidFill>
                <a:latin typeface="Calibri" pitchFamily="34" charset="0"/>
              </a:rPr>
              <a:t>Family Health Program </a:t>
            </a:r>
            <a:r>
              <a:rPr lang="en-US" sz="1600" b="1" dirty="0">
                <a:solidFill>
                  <a:srgbClr val="000000"/>
                </a:solidFill>
                <a:latin typeface="Calibri" pitchFamily="34" charset="0"/>
              </a:rPr>
              <a:t>coverage according to </a:t>
            </a:r>
            <a:r>
              <a:rPr lang="en-US" sz="1600" b="1" dirty="0" smtClean="0">
                <a:solidFill>
                  <a:srgbClr val="000000"/>
                </a:solidFill>
                <a:latin typeface="Calibri" pitchFamily="34" charset="0"/>
              </a:rPr>
              <a:t>quintiles </a:t>
            </a:r>
            <a:r>
              <a:rPr lang="en-US" sz="1600" b="1" dirty="0">
                <a:solidFill>
                  <a:srgbClr val="000000"/>
                </a:solidFill>
                <a:latin typeface="Calibri" pitchFamily="34" charset="0"/>
              </a:rPr>
              <a:t>of </a:t>
            </a:r>
            <a:r>
              <a:rPr lang="en-US" sz="1600" b="1" dirty="0" smtClean="0">
                <a:solidFill>
                  <a:srgbClr val="000000"/>
                </a:solidFill>
                <a:latin typeface="Calibri" pitchFamily="34" charset="0"/>
              </a:rPr>
              <a:t>municipal HDI.</a:t>
            </a:r>
            <a:endParaRPr lang="pt-BR" sz="1600" b="1" dirty="0">
              <a:solidFill>
                <a:srgbClr val="000000"/>
              </a:solidFill>
              <a:latin typeface="Calibri" pitchFamily="34" charset="0"/>
            </a:endParaRPr>
          </a:p>
        </p:txBody>
      </p:sp>
      <p:sp>
        <p:nvSpPr>
          <p:cNvPr id="23556" name="Rectangle 1"/>
          <p:cNvSpPr>
            <a:spLocks noChangeArrowheads="1"/>
          </p:cNvSpPr>
          <p:nvPr/>
        </p:nvSpPr>
        <p:spPr bwMode="auto">
          <a:xfrm>
            <a:off x="966787" y="6427788"/>
            <a:ext cx="8177213" cy="430212"/>
          </a:xfrm>
          <a:prstGeom prst="rect">
            <a:avLst/>
          </a:prstGeom>
          <a:noFill/>
          <a:ln w="9525">
            <a:noFill/>
            <a:miter lim="800000"/>
            <a:headEnd/>
            <a:tailEnd/>
          </a:ln>
        </p:spPr>
        <p:txBody>
          <a:bodyPr anchor="ctr">
            <a:spAutoFit/>
          </a:bodyPr>
          <a:lstStyle/>
          <a:p>
            <a:r>
              <a:rPr lang="en-US" sz="1100" b="1" dirty="0" smtClean="0">
                <a:latin typeface="Calibri" pitchFamily="34" charset="0"/>
              </a:rPr>
              <a:t>Data Source</a:t>
            </a:r>
            <a:r>
              <a:rPr lang="en-US" sz="1100" b="1" dirty="0">
                <a:latin typeface="Calibri" pitchFamily="34" charset="0"/>
              </a:rPr>
              <a:t>: SIAB</a:t>
            </a:r>
            <a:endParaRPr lang="pt-BR" sz="1100" b="1" dirty="0">
              <a:latin typeface="Calibri" pitchFamily="34" charset="0"/>
              <a:ea typeface="Calibri" pitchFamily="34" charset="0"/>
              <a:cs typeface="Times New Roman" pitchFamily="18" charset="0"/>
            </a:endParaRPr>
          </a:p>
          <a:p>
            <a:r>
              <a:rPr lang="pt-BR" sz="1100" b="1" dirty="0">
                <a:latin typeface="Calibri" pitchFamily="34" charset="0"/>
              </a:rPr>
              <a:t>Note: </a:t>
            </a:r>
            <a:r>
              <a:rPr lang="pt-BR" sz="1100" b="1" dirty="0" err="1">
                <a:latin typeface="Calibri" pitchFamily="34" charset="0"/>
              </a:rPr>
              <a:t>The</a:t>
            </a:r>
            <a:r>
              <a:rPr lang="pt-BR" sz="1100" b="1" dirty="0">
                <a:latin typeface="Calibri" pitchFamily="34" charset="0"/>
              </a:rPr>
              <a:t> small </a:t>
            </a:r>
            <a:r>
              <a:rPr lang="pt-BR" sz="1100" b="1" dirty="0" err="1">
                <a:latin typeface="Calibri" pitchFamily="34" charset="0"/>
              </a:rPr>
              <a:t>graph</a:t>
            </a:r>
            <a:r>
              <a:rPr lang="pt-BR" sz="1100" b="1" dirty="0">
                <a:latin typeface="Calibri" pitchFamily="34" charset="0"/>
              </a:rPr>
              <a:t> </a:t>
            </a:r>
            <a:r>
              <a:rPr lang="pt-BR" sz="1100" b="1" dirty="0" err="1">
                <a:latin typeface="Calibri" pitchFamily="34" charset="0"/>
              </a:rPr>
              <a:t>refers</a:t>
            </a:r>
            <a:r>
              <a:rPr lang="pt-BR" sz="1100" b="1" dirty="0">
                <a:latin typeface="Calibri" pitchFamily="34" charset="0"/>
              </a:rPr>
              <a:t> a</a:t>
            </a:r>
            <a:r>
              <a:rPr lang="en-US" sz="1100" b="1" dirty="0" err="1">
                <a:latin typeface="Calibri" pitchFamily="34" charset="0"/>
              </a:rPr>
              <a:t>bsolute</a:t>
            </a:r>
            <a:r>
              <a:rPr lang="en-US" sz="1100" b="1" dirty="0">
                <a:latin typeface="Calibri" pitchFamily="34" charset="0"/>
              </a:rPr>
              <a:t> difference and rate ratio between the</a:t>
            </a:r>
            <a:r>
              <a:rPr lang="en-US" sz="1100" dirty="0">
                <a:latin typeface="Calibri" pitchFamily="34" charset="0"/>
              </a:rPr>
              <a:t> </a:t>
            </a:r>
            <a:r>
              <a:rPr lang="en-US" sz="1100" b="1" dirty="0">
                <a:latin typeface="Calibri" pitchFamily="34" charset="0"/>
              </a:rPr>
              <a:t>richer and the poorer quintiles.</a:t>
            </a:r>
            <a:endParaRPr lang="pt-BR" sz="1100" b="1" dirty="0">
              <a:latin typeface="Calibri" pitchFamily="34" charset="0"/>
            </a:endParaRPr>
          </a:p>
        </p:txBody>
      </p:sp>
      <p:graphicFrame>
        <p:nvGraphicFramePr>
          <p:cNvPr id="8" name="Gráfico 7"/>
          <p:cNvGraphicFramePr/>
          <p:nvPr/>
        </p:nvGraphicFramePr>
        <p:xfrm>
          <a:off x="467544" y="1196752"/>
          <a:ext cx="7992888" cy="52950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p:cNvGraphicFramePr/>
          <p:nvPr/>
        </p:nvGraphicFramePr>
        <p:xfrm>
          <a:off x="1187624" y="1340768"/>
          <a:ext cx="3096344" cy="1876987"/>
        </p:xfrm>
        <a:graphic>
          <a:graphicData uri="http://schemas.openxmlformats.org/drawingml/2006/chart">
            <c:chart xmlns:c="http://schemas.openxmlformats.org/drawingml/2006/chart" xmlns:r="http://schemas.openxmlformats.org/officeDocument/2006/relationships" r:id="rId4"/>
          </a:graphicData>
        </a:graphic>
      </p:graphicFrame>
      <p:sp>
        <p:nvSpPr>
          <p:cNvPr id="7" name="Espaço Reservado para Número de Slide 6"/>
          <p:cNvSpPr>
            <a:spLocks noGrp="1"/>
          </p:cNvSpPr>
          <p:nvPr>
            <p:ph type="sldNum" sz="quarter" idx="12"/>
          </p:nvPr>
        </p:nvSpPr>
        <p:spPr/>
        <p:txBody>
          <a:bodyPr/>
          <a:lstStyle/>
          <a:p>
            <a:pPr>
              <a:defRPr/>
            </a:pPr>
            <a:r>
              <a:rPr lang="pt-BR" dirty="0" smtClean="0"/>
              <a:t>4</a:t>
            </a:r>
            <a:endParaRPr lang="pt-BR" dirty="0"/>
          </a:p>
        </p:txBody>
      </p:sp>
      <p:sp>
        <p:nvSpPr>
          <p:cNvPr id="10" name="Retângulo 3"/>
          <p:cNvSpPr>
            <a:spLocks noChangeArrowheads="1"/>
          </p:cNvSpPr>
          <p:nvPr/>
        </p:nvSpPr>
        <p:spPr bwMode="auto">
          <a:xfrm>
            <a:off x="1619672" y="0"/>
            <a:ext cx="5929313" cy="584200"/>
          </a:xfrm>
          <a:prstGeom prst="rect">
            <a:avLst/>
          </a:prstGeom>
          <a:noFill/>
          <a:ln w="9525">
            <a:noFill/>
            <a:miter lim="800000"/>
            <a:headEnd/>
            <a:tailEnd/>
          </a:ln>
        </p:spPr>
        <p:txBody>
          <a:bodyPr>
            <a:spAutoFit/>
          </a:bodyPr>
          <a:lstStyle/>
          <a:p>
            <a:pPr algn="ctr"/>
            <a:r>
              <a:rPr lang="pt-BR" sz="3200" b="1" dirty="0" err="1" smtClean="0">
                <a:solidFill>
                  <a:srgbClr val="000000"/>
                </a:solidFill>
                <a:latin typeface="Calibri" pitchFamily="34" charset="0"/>
              </a:rPr>
              <a:t>Family</a:t>
            </a:r>
            <a:r>
              <a:rPr lang="pt-BR" sz="3200" b="1" dirty="0" smtClean="0">
                <a:solidFill>
                  <a:srgbClr val="000000"/>
                </a:solidFill>
                <a:latin typeface="Calibri" pitchFamily="34" charset="0"/>
              </a:rPr>
              <a:t> </a:t>
            </a:r>
            <a:r>
              <a:rPr lang="pt-BR" sz="3200" b="1" dirty="0" err="1" smtClean="0">
                <a:solidFill>
                  <a:srgbClr val="000000"/>
                </a:solidFill>
                <a:latin typeface="Calibri" pitchFamily="34" charset="0"/>
              </a:rPr>
              <a:t>Health</a:t>
            </a:r>
            <a:r>
              <a:rPr lang="pt-BR" sz="3200" b="1" dirty="0" smtClean="0">
                <a:solidFill>
                  <a:srgbClr val="000000"/>
                </a:solidFill>
                <a:latin typeface="Calibri" pitchFamily="34" charset="0"/>
              </a:rPr>
              <a:t> </a:t>
            </a:r>
            <a:r>
              <a:rPr lang="pt-BR" sz="3200" b="1" dirty="0" err="1" smtClean="0">
                <a:solidFill>
                  <a:srgbClr val="000000"/>
                </a:solidFill>
                <a:latin typeface="Calibri" pitchFamily="34" charset="0"/>
              </a:rPr>
              <a:t>Program</a:t>
            </a:r>
            <a:r>
              <a:rPr lang="pt-BR" sz="3200" b="1" dirty="0" smtClean="0">
                <a:solidFill>
                  <a:srgbClr val="000000"/>
                </a:solidFill>
                <a:latin typeface="Calibri" pitchFamily="34" charset="0"/>
              </a:rPr>
              <a:t> </a:t>
            </a:r>
            <a:r>
              <a:rPr lang="pt-BR" sz="3200" b="1" dirty="0" err="1" smtClean="0">
                <a:solidFill>
                  <a:srgbClr val="000000"/>
                </a:solidFill>
                <a:latin typeface="Calibri" pitchFamily="34" charset="0"/>
              </a:rPr>
              <a:t>Coverage</a:t>
            </a:r>
            <a:endParaRPr lang="pt-BR" sz="3200" b="1" dirty="0">
              <a:solidFill>
                <a:srgbClr val="000000"/>
              </a:solidFill>
              <a:latin typeface="Calibri" pitchFamily="34" charset="0"/>
            </a:endParaRPr>
          </a:p>
        </p:txBody>
      </p:sp>
    </p:spTree>
    <p:extLst>
      <p:ext uri="{BB962C8B-B14F-4D97-AF65-F5344CB8AC3E}">
        <p14:creationId xmlns:p14="http://schemas.microsoft.com/office/powerpoint/2010/main" val="2320740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208912" cy="1224136"/>
          </a:xfrm>
        </p:spPr>
        <p:txBody>
          <a:bodyPr>
            <a:noAutofit/>
          </a:bodyPr>
          <a:lstStyle/>
          <a:p>
            <a:r>
              <a:rPr lang="en-US" sz="2800" dirty="0"/>
              <a:t>The GBD 2015 Project in Brazil: a partnership among the Ministry of Health (</a:t>
            </a:r>
            <a:r>
              <a:rPr lang="en-US" sz="2800" dirty="0" err="1"/>
              <a:t>MoH</a:t>
            </a:r>
            <a:r>
              <a:rPr lang="en-US" sz="2800" dirty="0"/>
              <a:t>) and academics</a:t>
            </a:r>
          </a:p>
        </p:txBody>
      </p:sp>
      <p:sp>
        <p:nvSpPr>
          <p:cNvPr id="3" name="Content Placeholder 2"/>
          <p:cNvSpPr>
            <a:spLocks noGrp="1"/>
          </p:cNvSpPr>
          <p:nvPr>
            <p:ph idx="1"/>
          </p:nvPr>
        </p:nvSpPr>
        <p:spPr>
          <a:xfrm>
            <a:off x="251521" y="1556792"/>
            <a:ext cx="8496944" cy="4896544"/>
          </a:xfrm>
        </p:spPr>
        <p:txBody>
          <a:bodyPr>
            <a:normAutofit lnSpcReduction="10000"/>
          </a:bodyPr>
          <a:lstStyle/>
          <a:p>
            <a:r>
              <a:rPr lang="en-US" sz="2000" dirty="0"/>
              <a:t>Close collaboration between the Brazil GBD team (</a:t>
            </a:r>
            <a:r>
              <a:rPr lang="en-US" sz="2000" dirty="0" err="1"/>
              <a:t>MoH</a:t>
            </a:r>
            <a:r>
              <a:rPr lang="en-US" sz="2000" dirty="0"/>
              <a:t> and universities) with IHME on  the GBD2015 analysis to have better estimates for Brazil and Brazilian states: </a:t>
            </a:r>
          </a:p>
          <a:p>
            <a:pPr lvl="2" indent="-342900">
              <a:spcBef>
                <a:spcPts val="600"/>
              </a:spcBef>
              <a:buFont typeface="Arial" panose="020B0604020202020204" pitchFamily="34" charset="0"/>
              <a:buChar char="•"/>
            </a:pPr>
            <a:r>
              <a:rPr lang="en-US" sz="1600" dirty="0" err="1">
                <a:latin typeface="Arial Rounded MT Bold"/>
                <a:cs typeface="Arial" charset="0"/>
              </a:rPr>
              <a:t>Brasil</a:t>
            </a:r>
            <a:r>
              <a:rPr lang="en-US" sz="1600" dirty="0">
                <a:latin typeface="Arial Rounded MT Bold"/>
                <a:cs typeface="Arial" charset="0"/>
              </a:rPr>
              <a:t> data sent to IHME by the </a:t>
            </a:r>
            <a:r>
              <a:rPr lang="en-US" sz="1600" dirty="0" err="1">
                <a:latin typeface="Arial Rounded MT Bold"/>
                <a:cs typeface="Arial" charset="0"/>
              </a:rPr>
              <a:t>MoH</a:t>
            </a:r>
            <a:r>
              <a:rPr lang="en-US" sz="1600" dirty="0">
                <a:latin typeface="Arial Rounded MT Bold"/>
                <a:cs typeface="Arial" charset="0"/>
              </a:rPr>
              <a:t>; </a:t>
            </a:r>
          </a:p>
          <a:p>
            <a:pPr lvl="2" indent="-342900">
              <a:spcBef>
                <a:spcPts val="600"/>
              </a:spcBef>
              <a:buFont typeface="Arial" panose="020B0604020202020204" pitchFamily="34" charset="0"/>
              <a:buChar char="•"/>
            </a:pPr>
            <a:r>
              <a:rPr lang="en-US" sz="1600" dirty="0">
                <a:latin typeface="Arial Rounded MT Bold"/>
                <a:cs typeface="Arial" charset="0"/>
              </a:rPr>
              <a:t>New population estimates for states by age and sex in 1970-2000 (UFMG and UFRN team)</a:t>
            </a:r>
          </a:p>
          <a:p>
            <a:pPr lvl="2" indent="-342900">
              <a:spcBef>
                <a:spcPts val="600"/>
              </a:spcBef>
              <a:buFont typeface="Arial" panose="020B0604020202020204" pitchFamily="34" charset="0"/>
              <a:buChar char="•"/>
            </a:pPr>
            <a:r>
              <a:rPr lang="en-US" sz="1600" dirty="0"/>
              <a:t>IHME estimates of all cause mortality (mortality envelope-to correct undercount of deaths) and causes of death were discussed with Brazilian researchers in several meetings.</a:t>
            </a:r>
          </a:p>
          <a:p>
            <a:r>
              <a:rPr lang="en-US" dirty="0"/>
              <a:t> </a:t>
            </a:r>
            <a:r>
              <a:rPr lang="en-US" sz="2000" dirty="0" err="1"/>
              <a:t>MoH</a:t>
            </a:r>
            <a:r>
              <a:rPr lang="en-US" sz="2000" dirty="0"/>
              <a:t> financed a </a:t>
            </a:r>
            <a:r>
              <a:rPr lang="en-US" sz="2000" dirty="0">
                <a:solidFill>
                  <a:srgbClr val="0000CC"/>
                </a:solidFill>
                <a:latin typeface="Arial Rounded MT Bold" pitchFamily="34" charset="0"/>
                <a:ea typeface="+mj-ea"/>
                <a:cs typeface="+mj-cs"/>
              </a:rPr>
              <a:t>Brazilian network </a:t>
            </a:r>
            <a:r>
              <a:rPr lang="en-US" sz="2000" dirty="0"/>
              <a:t>with two main objectives:</a:t>
            </a:r>
          </a:p>
          <a:p>
            <a:pPr lvl="1"/>
            <a:r>
              <a:rPr lang="en-US" sz="2000" dirty="0"/>
              <a:t>producing results to integrate health indicators – what is segmented and vertical</a:t>
            </a:r>
          </a:p>
          <a:p>
            <a:pPr lvl="1"/>
            <a:r>
              <a:rPr lang="en-US" sz="2000" dirty="0"/>
              <a:t>create knowledge and expertise among academics to contribute in expanding human resources capacity for GBD analysis and </a:t>
            </a:r>
            <a:r>
              <a:rPr lang="en-US" sz="2000" dirty="0">
                <a:latin typeface="Arial Rounded MT Bold"/>
                <a:cs typeface="Arial" charset="0"/>
              </a:rPr>
              <a:t>create critical  resources for informed policy making.</a:t>
            </a:r>
            <a:endParaRPr lang="en-US" sz="2000" dirty="0"/>
          </a:p>
          <a:p>
            <a:pPr marL="0" indent="0">
              <a:buNone/>
            </a:pPr>
            <a:endParaRPr lang="en-US" sz="2100" dirty="0"/>
          </a:p>
        </p:txBody>
      </p:sp>
      <p:sp>
        <p:nvSpPr>
          <p:cNvPr id="4" name="Slide Number Placeholder 3"/>
          <p:cNvSpPr>
            <a:spLocks noGrp="1"/>
          </p:cNvSpPr>
          <p:nvPr>
            <p:ph type="sldNum" sz="quarter" idx="12"/>
          </p:nvPr>
        </p:nvSpPr>
        <p:spPr/>
        <p:txBody>
          <a:bodyPr/>
          <a:lstStyle/>
          <a:p>
            <a:pPr>
              <a:defRPr/>
            </a:pPr>
            <a:fld id="{A126CFF9-E31C-4654-BC69-62BA4E752361}" type="slidenum">
              <a:rPr lang="pt-BR" smtClean="0"/>
              <a:pPr>
                <a:defRPr/>
              </a:pPr>
              <a:t>6</a:t>
            </a:fld>
            <a:endParaRPr lang="pt-BR"/>
          </a:p>
        </p:txBody>
      </p:sp>
    </p:spTree>
    <p:extLst>
      <p:ext uri="{BB962C8B-B14F-4D97-AF65-F5344CB8AC3E}">
        <p14:creationId xmlns:p14="http://schemas.microsoft.com/office/powerpoint/2010/main" val="2526095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4604"/>
            <a:ext cx="8318410" cy="1008112"/>
          </a:xfrm>
        </p:spPr>
        <p:txBody>
          <a:bodyPr>
            <a:noAutofit/>
          </a:bodyPr>
          <a:lstStyle/>
          <a:p>
            <a:r>
              <a:rPr lang="en-US" sz="2800" dirty="0"/>
              <a:t>The GBD 2015 Project in Brazil:</a:t>
            </a:r>
            <a:r>
              <a:rPr lang="en-US" sz="2800" b="1" dirty="0"/>
              <a:t> </a:t>
            </a:r>
            <a:r>
              <a:rPr lang="en-US" sz="2800" dirty="0"/>
              <a:t>Organization of the Brazil GBD network</a:t>
            </a:r>
          </a:p>
        </p:txBody>
      </p:sp>
      <p:sp>
        <p:nvSpPr>
          <p:cNvPr id="3" name="Content Placeholder 2"/>
          <p:cNvSpPr>
            <a:spLocks noGrp="1"/>
          </p:cNvSpPr>
          <p:nvPr>
            <p:ph idx="1"/>
          </p:nvPr>
        </p:nvSpPr>
        <p:spPr>
          <a:xfrm>
            <a:off x="467544" y="836712"/>
            <a:ext cx="8568952" cy="5616624"/>
          </a:xfrm>
        </p:spPr>
        <p:txBody>
          <a:bodyPr>
            <a:noAutofit/>
          </a:bodyPr>
          <a:lstStyle/>
          <a:p>
            <a:pPr lvl="1"/>
            <a:r>
              <a:rPr lang="en-US" sz="2000" dirty="0">
                <a:solidFill>
                  <a:schemeClr val="accent1"/>
                </a:solidFill>
              </a:rPr>
              <a:t>May2014: </a:t>
            </a:r>
            <a:r>
              <a:rPr lang="en-US" sz="2000" dirty="0">
                <a:solidFill>
                  <a:srgbClr val="000000"/>
                </a:solidFill>
              </a:rPr>
              <a:t>agreement proposal between the Mo</a:t>
            </a:r>
            <a:r>
              <a:rPr lang="pt-BR" sz="2000" dirty="0">
                <a:solidFill>
                  <a:srgbClr val="000000"/>
                </a:solidFill>
              </a:rPr>
              <a:t>H </a:t>
            </a:r>
            <a:r>
              <a:rPr lang="pt-BR" sz="2000" dirty="0" err="1">
                <a:solidFill>
                  <a:srgbClr val="000000"/>
                </a:solidFill>
              </a:rPr>
              <a:t>and</a:t>
            </a:r>
            <a:r>
              <a:rPr lang="pt-BR" sz="2000" dirty="0">
                <a:solidFill>
                  <a:srgbClr val="000000"/>
                </a:solidFill>
              </a:rPr>
              <a:t> IHME</a:t>
            </a:r>
          </a:p>
          <a:p>
            <a:pPr lvl="1"/>
            <a:r>
              <a:rPr lang="en-US" sz="2000" dirty="0">
                <a:solidFill>
                  <a:schemeClr val="accent1"/>
                </a:solidFill>
              </a:rPr>
              <a:t>October2014:  </a:t>
            </a:r>
            <a:r>
              <a:rPr lang="en-US" sz="2000" dirty="0"/>
              <a:t>Workshop in Brasília (IHME, UK and Mexico researchers, Brazilian researchers)</a:t>
            </a:r>
          </a:p>
          <a:p>
            <a:pPr lvl="1"/>
            <a:r>
              <a:rPr lang="en-US" sz="2000" dirty="0">
                <a:solidFill>
                  <a:schemeClr val="accent1"/>
                </a:solidFill>
              </a:rPr>
              <a:t>November2014: </a:t>
            </a:r>
            <a:r>
              <a:rPr lang="en-US" sz="2000" dirty="0"/>
              <a:t>GBD </a:t>
            </a:r>
            <a:r>
              <a:rPr lang="en-US" sz="2000" dirty="0" err="1"/>
              <a:t>Brasil</a:t>
            </a:r>
            <a:r>
              <a:rPr lang="en-US" sz="2000" dirty="0"/>
              <a:t> Project approved in UFMG</a:t>
            </a:r>
            <a:r>
              <a:rPr lang="en-US" sz="2000" dirty="0">
                <a:solidFill>
                  <a:schemeClr val="accent1"/>
                </a:solidFill>
              </a:rPr>
              <a:t> </a:t>
            </a:r>
          </a:p>
          <a:p>
            <a:pPr lvl="1"/>
            <a:r>
              <a:rPr lang="en-US" sz="2000" dirty="0">
                <a:solidFill>
                  <a:schemeClr val="accent1"/>
                </a:solidFill>
              </a:rPr>
              <a:t>April2015: </a:t>
            </a:r>
            <a:r>
              <a:rPr lang="en-US" sz="2000" dirty="0"/>
              <a:t>Workshop in Belo Horizonte (</a:t>
            </a:r>
            <a:r>
              <a:rPr lang="en-US" sz="2000" dirty="0" err="1"/>
              <a:t>Cedeplar</a:t>
            </a:r>
            <a:r>
              <a:rPr lang="en-US" sz="2000" dirty="0"/>
              <a:t>/UFMF) with Prof. </a:t>
            </a:r>
            <a:r>
              <a:rPr lang="en-US" sz="2000" dirty="0" err="1"/>
              <a:t>Haidong</a:t>
            </a:r>
            <a:r>
              <a:rPr lang="en-US" sz="2000" dirty="0"/>
              <a:t> Wang/IHME </a:t>
            </a:r>
          </a:p>
          <a:p>
            <a:pPr lvl="1"/>
            <a:r>
              <a:rPr lang="en-US" sz="2000" dirty="0">
                <a:solidFill>
                  <a:schemeClr val="accent1"/>
                </a:solidFill>
              </a:rPr>
              <a:t>June2015: </a:t>
            </a:r>
            <a:r>
              <a:rPr lang="en-US" sz="2000" dirty="0"/>
              <a:t>Funding from the </a:t>
            </a:r>
            <a:r>
              <a:rPr lang="en-US" sz="2000" dirty="0" err="1"/>
              <a:t>MoH</a:t>
            </a:r>
            <a:r>
              <a:rPr lang="en-US" sz="2000" dirty="0"/>
              <a:t> to UFMG</a:t>
            </a:r>
          </a:p>
          <a:p>
            <a:pPr lvl="1"/>
            <a:r>
              <a:rPr lang="en-US" sz="2000" dirty="0">
                <a:solidFill>
                  <a:schemeClr val="accent1"/>
                </a:solidFill>
              </a:rPr>
              <a:t>July-Aug2015: </a:t>
            </a:r>
            <a:r>
              <a:rPr lang="en-US" sz="2000" dirty="0"/>
              <a:t>Launching of the GBD </a:t>
            </a:r>
            <a:r>
              <a:rPr lang="en-US" sz="2000" dirty="0" err="1"/>
              <a:t>Brasil</a:t>
            </a:r>
            <a:r>
              <a:rPr lang="en-US" sz="2000" dirty="0"/>
              <a:t> Network and workshops in several cities with Prof Mohsen </a:t>
            </a:r>
            <a:r>
              <a:rPr lang="en-US" sz="2000" dirty="0" err="1"/>
              <a:t>Naghavi</a:t>
            </a:r>
            <a:r>
              <a:rPr lang="en-US" sz="2000" dirty="0"/>
              <a:t>/IHME</a:t>
            </a:r>
            <a:r>
              <a:rPr lang="en-US" sz="2000" dirty="0">
                <a:solidFill>
                  <a:schemeClr val="accent1"/>
                </a:solidFill>
              </a:rPr>
              <a:t> </a:t>
            </a:r>
          </a:p>
          <a:p>
            <a:pPr lvl="1">
              <a:lnSpc>
                <a:spcPct val="120000"/>
              </a:lnSpc>
              <a:spcBef>
                <a:spcPts val="0"/>
              </a:spcBef>
            </a:pPr>
            <a:r>
              <a:rPr lang="en-US" sz="2000" dirty="0">
                <a:solidFill>
                  <a:schemeClr val="accent1"/>
                </a:solidFill>
              </a:rPr>
              <a:t>Sep2015May2016: </a:t>
            </a:r>
            <a:r>
              <a:rPr lang="en-US" sz="2000" dirty="0"/>
              <a:t>Evaluation of IHME estimates (all cause mortality and causes of death), and workshops to disseminate the GBD study</a:t>
            </a:r>
          </a:p>
          <a:p>
            <a:pPr lvl="1">
              <a:lnSpc>
                <a:spcPct val="120000"/>
              </a:lnSpc>
              <a:spcBef>
                <a:spcPts val="0"/>
              </a:spcBef>
            </a:pPr>
            <a:r>
              <a:rPr lang="en-US" sz="2000" dirty="0">
                <a:solidFill>
                  <a:schemeClr val="accent1"/>
                </a:solidFill>
              </a:rPr>
              <a:t>June-Aug2016: </a:t>
            </a:r>
            <a:r>
              <a:rPr lang="en-US" sz="2000" dirty="0"/>
              <a:t>Workshops and meetings in several cities; training courses in Belo Horizonte (UFMG)</a:t>
            </a:r>
          </a:p>
          <a:p>
            <a:pPr lvl="1">
              <a:lnSpc>
                <a:spcPct val="120000"/>
              </a:lnSpc>
              <a:spcBef>
                <a:spcPts val="0"/>
              </a:spcBef>
            </a:pPr>
            <a:r>
              <a:rPr lang="en-US" sz="2000" dirty="0">
                <a:solidFill>
                  <a:schemeClr val="accent1"/>
                </a:solidFill>
              </a:rPr>
              <a:t> Sept2016: </a:t>
            </a:r>
            <a:r>
              <a:rPr lang="en-US" sz="2000" dirty="0"/>
              <a:t>Workshop to define Brazil GBD articles with Prof Mohsen </a:t>
            </a:r>
            <a:r>
              <a:rPr lang="en-US" sz="2000" dirty="0" err="1"/>
              <a:t>Naghavi</a:t>
            </a:r>
            <a:r>
              <a:rPr lang="en-US" sz="2000" dirty="0"/>
              <a:t>/IHME</a:t>
            </a:r>
            <a:r>
              <a:rPr lang="en-US" sz="2000" dirty="0">
                <a:solidFill>
                  <a:schemeClr val="accent1"/>
                </a:solidFill>
              </a:rPr>
              <a:t> </a:t>
            </a:r>
            <a:r>
              <a:rPr lang="en-US" sz="2000" dirty="0"/>
              <a:t>and collaborators</a:t>
            </a:r>
          </a:p>
        </p:txBody>
      </p:sp>
      <p:sp>
        <p:nvSpPr>
          <p:cNvPr id="4" name="Slide Number Placeholder 3"/>
          <p:cNvSpPr>
            <a:spLocks noGrp="1"/>
          </p:cNvSpPr>
          <p:nvPr>
            <p:ph type="sldNum" sz="quarter" idx="12"/>
          </p:nvPr>
        </p:nvSpPr>
        <p:spPr/>
        <p:txBody>
          <a:bodyPr/>
          <a:lstStyle/>
          <a:p>
            <a:pPr>
              <a:defRPr/>
            </a:pPr>
            <a:fld id="{A126CFF9-E31C-4654-BC69-62BA4E752361}" type="slidenum">
              <a:rPr lang="pt-BR" smtClean="0"/>
              <a:pPr>
                <a:defRPr/>
              </a:pPr>
              <a:t>7</a:t>
            </a:fld>
            <a:endParaRPr lang="pt-BR"/>
          </a:p>
        </p:txBody>
      </p:sp>
    </p:spTree>
    <p:extLst>
      <p:ext uri="{BB962C8B-B14F-4D97-AF65-F5344CB8AC3E}">
        <p14:creationId xmlns:p14="http://schemas.microsoft.com/office/powerpoint/2010/main" val="4092537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157592" cy="432048"/>
          </a:xfrm>
        </p:spPr>
        <p:txBody>
          <a:bodyPr>
            <a:noAutofit/>
          </a:bodyPr>
          <a:lstStyle/>
          <a:p>
            <a:pPr eaLnBrk="1" hangingPunct="1"/>
            <a:r>
              <a:rPr lang="en-US" sz="2800" dirty="0"/>
              <a:t>The GBD 2015 study in Brazil</a:t>
            </a:r>
          </a:p>
        </p:txBody>
      </p:sp>
      <p:sp>
        <p:nvSpPr>
          <p:cNvPr id="4" name="Slide Number Placeholder 3"/>
          <p:cNvSpPr>
            <a:spLocks noGrp="1"/>
          </p:cNvSpPr>
          <p:nvPr>
            <p:ph type="sldNum" sz="quarter" idx="12"/>
          </p:nvPr>
        </p:nvSpPr>
        <p:spPr/>
        <p:txBody>
          <a:bodyPr/>
          <a:lstStyle/>
          <a:p>
            <a:pPr>
              <a:defRPr/>
            </a:pPr>
            <a:fld id="{A126CFF9-E31C-4654-BC69-62BA4E752361}" type="slidenum">
              <a:rPr lang="pt-BR" smtClean="0"/>
              <a:pPr>
                <a:defRPr/>
              </a:pPr>
              <a:t>8</a:t>
            </a:fld>
            <a:endParaRPr lang="pt-BR"/>
          </a:p>
        </p:txBody>
      </p:sp>
      <p:sp>
        <p:nvSpPr>
          <p:cNvPr id="7" name="Content Placeholder 4"/>
          <p:cNvSpPr>
            <a:spLocks noGrp="1"/>
          </p:cNvSpPr>
          <p:nvPr>
            <p:ph idx="1"/>
          </p:nvPr>
        </p:nvSpPr>
        <p:spPr>
          <a:xfrm>
            <a:off x="395536" y="836712"/>
            <a:ext cx="8229600" cy="5328592"/>
          </a:xfrm>
        </p:spPr>
        <p:txBody>
          <a:bodyPr>
            <a:normAutofit/>
          </a:bodyPr>
          <a:lstStyle/>
          <a:p>
            <a:pPr lvl="1" indent="-342900">
              <a:spcBef>
                <a:spcPts val="600"/>
              </a:spcBef>
              <a:buFont typeface="Arial" panose="020B0604020202020204" pitchFamily="34" charset="0"/>
              <a:buChar char="•"/>
            </a:pPr>
            <a:endParaRPr lang="en-US" sz="2000" dirty="0">
              <a:ea typeface="Calibri" pitchFamily="34" charset="0"/>
            </a:endParaRPr>
          </a:p>
          <a:p>
            <a:pPr lvl="1" indent="-342900" algn="just">
              <a:spcBef>
                <a:spcPts val="600"/>
              </a:spcBef>
              <a:buFont typeface="Arial" panose="020B0604020202020204" pitchFamily="34" charset="0"/>
              <a:buChar char="•"/>
            </a:pPr>
            <a:r>
              <a:rPr lang="en-US" sz="2000" dirty="0">
                <a:ea typeface="Calibri" pitchFamily="34" charset="0"/>
              </a:rPr>
              <a:t>First comparison of health loss among Brazilian States u</a:t>
            </a:r>
            <a:r>
              <a:rPr lang="en-US" sz="2000" dirty="0"/>
              <a:t>sing  standardized GBD metrics to compare health situation with other countries;</a:t>
            </a:r>
          </a:p>
          <a:p>
            <a:pPr lvl="1" indent="-342900" algn="just">
              <a:spcBef>
                <a:spcPts val="600"/>
              </a:spcBef>
              <a:buFont typeface="Arial" panose="020B0604020202020204" pitchFamily="34" charset="0"/>
              <a:buChar char="•"/>
            </a:pPr>
            <a:endParaRPr lang="en-US" sz="2000" dirty="0"/>
          </a:p>
          <a:p>
            <a:pPr lvl="1" indent="-342900" algn="just">
              <a:spcBef>
                <a:spcPts val="600"/>
              </a:spcBef>
              <a:buFont typeface="Arial" panose="020B0604020202020204" pitchFamily="34" charset="0"/>
              <a:buChar char="•"/>
            </a:pPr>
            <a:endParaRPr lang="en-US" sz="2000" dirty="0"/>
          </a:p>
          <a:p>
            <a:pPr lvl="1" indent="-342900" algn="just">
              <a:spcBef>
                <a:spcPts val="600"/>
              </a:spcBef>
              <a:buFont typeface="Arial" panose="020B0604020202020204" pitchFamily="34" charset="0"/>
              <a:buChar char="•"/>
            </a:pPr>
            <a:endParaRPr lang="en-US" sz="2000" dirty="0"/>
          </a:p>
          <a:p>
            <a:pPr lvl="1" indent="-342900" algn="just">
              <a:spcBef>
                <a:spcPts val="600"/>
              </a:spcBef>
              <a:buFont typeface="Arial" panose="020B0604020202020204" pitchFamily="34" charset="0"/>
              <a:buChar char="•"/>
            </a:pPr>
            <a:r>
              <a:rPr lang="en-US" sz="2000" dirty="0"/>
              <a:t>Data errors and miscoding are corrected, such as undercount of deaths (incompleteness) and underlying cause of deaths registered as garbage codes in the information system</a:t>
            </a:r>
            <a:r>
              <a:rPr lang="en-US" sz="2000" dirty="0" smtClean="0"/>
              <a:t>.</a:t>
            </a:r>
          </a:p>
          <a:p>
            <a:pPr lvl="1" indent="-342900" algn="just">
              <a:spcBef>
                <a:spcPts val="600"/>
              </a:spcBef>
              <a:buFont typeface="Arial" panose="020B0604020202020204" pitchFamily="34" charset="0"/>
              <a:buChar char="•"/>
            </a:pPr>
            <a:endParaRPr lang="en-US" sz="2000" dirty="0"/>
          </a:p>
          <a:p>
            <a:pPr lvl="1" indent="-342900" algn="just">
              <a:spcBef>
                <a:spcPts val="600"/>
              </a:spcBef>
              <a:buFont typeface="Arial" panose="020B0604020202020204" pitchFamily="34" charset="0"/>
              <a:buChar char="•"/>
            </a:pPr>
            <a:r>
              <a:rPr lang="en-US" sz="2000" dirty="0" smtClean="0"/>
              <a:t>By now 78 collaborators from Universities</a:t>
            </a:r>
            <a:endParaRPr lang="en-US" sz="2000" dirty="0"/>
          </a:p>
          <a:p>
            <a:pPr lvl="1" indent="-342900" algn="just">
              <a:spcBef>
                <a:spcPts val="600"/>
              </a:spcBef>
              <a:buFont typeface="Arial" panose="020B0604020202020204" pitchFamily="34" charset="0"/>
              <a:buChar char="•"/>
            </a:pPr>
            <a:endParaRPr lang="en-US" sz="2000" dirty="0"/>
          </a:p>
          <a:p>
            <a:pPr marL="400050" lvl="1" indent="0" algn="just">
              <a:spcBef>
                <a:spcPts val="600"/>
              </a:spcBef>
              <a:buNone/>
            </a:pPr>
            <a:endParaRPr lang="en-US" sz="2000" dirty="0">
              <a:ea typeface="Calibri" pitchFamily="34" charset="0"/>
            </a:endParaRPr>
          </a:p>
          <a:p>
            <a:pPr marL="400050" lvl="1" indent="0">
              <a:spcBef>
                <a:spcPts val="600"/>
              </a:spcBef>
              <a:buNone/>
            </a:pPr>
            <a:endParaRPr lang="en-US" sz="2000" dirty="0">
              <a:ea typeface="Calibri" pitchFamily="34" charset="0"/>
            </a:endParaRPr>
          </a:p>
          <a:p>
            <a:pPr marL="857250" lvl="1" indent="-457200">
              <a:spcBef>
                <a:spcPts val="600"/>
              </a:spcBef>
              <a:buFontTx/>
              <a:buAutoNum type="arabicPeriod"/>
            </a:pPr>
            <a:endParaRPr lang="en-US" sz="1600" dirty="0">
              <a:ea typeface="Calibri" pitchFamily="34" charset="0"/>
            </a:endParaRPr>
          </a:p>
          <a:p>
            <a:pPr marL="857250" lvl="1" indent="-457200">
              <a:spcBef>
                <a:spcPts val="600"/>
              </a:spcBef>
              <a:buFontTx/>
              <a:buAutoNum type="arabicPeriod"/>
            </a:pPr>
            <a:endParaRPr lang="en-US" sz="1600" dirty="0">
              <a:ea typeface="Calibri" pitchFamily="34" charset="0"/>
            </a:endParaRPr>
          </a:p>
          <a:p>
            <a:pPr marL="457200" indent="-457200">
              <a:spcBef>
                <a:spcPts val="600"/>
              </a:spcBef>
              <a:buFontTx/>
              <a:buAutoNum type="arabicPeriod"/>
            </a:pPr>
            <a:endParaRPr lang="en-US" sz="1600" dirty="0">
              <a:ea typeface="Calibri" pitchFamily="34" charset="0"/>
            </a:endParaRPr>
          </a:p>
          <a:p>
            <a:pPr marL="857250" lvl="1" indent="-457200">
              <a:spcBef>
                <a:spcPts val="600"/>
              </a:spcBef>
              <a:buFontTx/>
              <a:buAutoNum type="arabicPeriod"/>
            </a:pPr>
            <a:endParaRPr lang="en-US" sz="1600" dirty="0">
              <a:ea typeface="Calibri" pitchFamily="34" charset="0"/>
            </a:endParaRPr>
          </a:p>
        </p:txBody>
      </p:sp>
    </p:spTree>
    <p:extLst>
      <p:ext uri="{BB962C8B-B14F-4D97-AF65-F5344CB8AC3E}">
        <p14:creationId xmlns:p14="http://schemas.microsoft.com/office/powerpoint/2010/main" val="2382675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50" dirty="0" smtClean="0"/>
              <a:t>Mortality according GBD groups</a:t>
            </a:r>
            <a:br>
              <a:rPr lang="en-US" sz="2850" dirty="0" smtClean="0"/>
            </a:br>
            <a:r>
              <a:rPr lang="en-US" sz="2850" dirty="0" smtClean="0"/>
              <a:t>Brazil 2000 - 2015</a:t>
            </a:r>
            <a:endParaRPr lang="en-US" sz="2850" dirty="0"/>
          </a:p>
        </p:txBody>
      </p:sp>
      <p:graphicFrame>
        <p:nvGraphicFramePr>
          <p:cNvPr id="5" name="Espaço Reservado para Conteúdo 6"/>
          <p:cNvGraphicFramePr>
            <a:graphicFrameLocks noGrp="1"/>
          </p:cNvGraphicFramePr>
          <p:nvPr>
            <p:ph sz="half" idx="1"/>
            <p:extLst>
              <p:ext uri="{D42A27DB-BD31-4B8C-83A1-F6EECF244321}">
                <p14:modId xmlns:p14="http://schemas.microsoft.com/office/powerpoint/2010/main" val="4234591705"/>
              </p:ext>
            </p:extLst>
          </p:nvPr>
        </p:nvGraphicFramePr>
        <p:xfrm>
          <a:off x="899591" y="1628799"/>
          <a:ext cx="7344816" cy="4159978"/>
        </p:xfrm>
        <a:graphic>
          <a:graphicData uri="http://schemas.openxmlformats.org/drawingml/2006/table">
            <a:tbl>
              <a:tblPr>
                <a:tableStyleId>{5C22544A-7EE6-4342-B048-85BDC9FD1C3A}</a:tableStyleId>
              </a:tblPr>
              <a:tblGrid>
                <a:gridCol w="3771206"/>
                <a:gridCol w="1083939"/>
                <a:gridCol w="1083939"/>
                <a:gridCol w="1405732"/>
              </a:tblGrid>
              <a:tr h="671969">
                <a:tc>
                  <a:txBody>
                    <a:bodyPr/>
                    <a:lstStyle/>
                    <a:p>
                      <a:pPr algn="l" fontAlgn="ctr"/>
                      <a:r>
                        <a:rPr lang="pt-BR" sz="1700" b="1" i="0" u="none" strike="noStrike" dirty="0" smtClean="0">
                          <a:solidFill>
                            <a:schemeClr val="dk1"/>
                          </a:solidFill>
                          <a:effectLst/>
                          <a:latin typeface="+mn-lt"/>
                        </a:rPr>
                        <a:t>GBD</a:t>
                      </a:r>
                      <a:r>
                        <a:rPr lang="pt-BR" sz="1700" b="1" i="0" u="none" strike="noStrike" baseline="0" dirty="0" smtClean="0">
                          <a:solidFill>
                            <a:schemeClr val="dk1"/>
                          </a:solidFill>
                          <a:effectLst/>
                          <a:latin typeface="+mn-lt"/>
                        </a:rPr>
                        <a:t> </a:t>
                      </a:r>
                      <a:r>
                        <a:rPr lang="pt-BR" sz="1700" b="1" i="0" u="none" strike="noStrike" baseline="0" dirty="0" err="1" smtClean="0">
                          <a:solidFill>
                            <a:schemeClr val="dk1"/>
                          </a:solidFill>
                          <a:effectLst/>
                          <a:latin typeface="+mn-lt"/>
                        </a:rPr>
                        <a:t>groups</a:t>
                      </a:r>
                      <a:endParaRPr lang="pt-BR" sz="1700" b="1" i="0" u="none" strike="noStrike" dirty="0">
                        <a:solidFill>
                          <a:srgbClr val="000000"/>
                        </a:solidFill>
                        <a:effectLst/>
                        <a:latin typeface="Calibri"/>
                      </a:endParaRPr>
                    </a:p>
                  </a:txBody>
                  <a:tcPr marL="6990" marR="6990" marT="6990" marB="0" anchor="ctr"/>
                </a:tc>
                <a:tc gridSpan="3">
                  <a:txBody>
                    <a:bodyPr/>
                    <a:lstStyle/>
                    <a:p>
                      <a:pPr algn="ctr" fontAlgn="ctr"/>
                      <a:r>
                        <a:rPr lang="pt-BR" sz="1700" b="1" u="none" strike="noStrike" dirty="0" err="1" smtClean="0">
                          <a:effectLst/>
                        </a:rPr>
                        <a:t>Adjusted</a:t>
                      </a:r>
                      <a:r>
                        <a:rPr lang="pt-BR" sz="1700" b="1" u="none" strike="noStrike" dirty="0" smtClean="0">
                          <a:effectLst/>
                        </a:rPr>
                        <a:t> rate </a:t>
                      </a:r>
                      <a:r>
                        <a:rPr lang="pt-BR" sz="1700" b="1" u="none" strike="noStrike" dirty="0" err="1" smtClean="0">
                          <a:effectLst/>
                        </a:rPr>
                        <a:t>by</a:t>
                      </a:r>
                      <a:r>
                        <a:rPr lang="pt-BR" sz="1700" b="1" u="none" strike="noStrike" dirty="0" smtClean="0">
                          <a:effectLst/>
                        </a:rPr>
                        <a:t> age</a:t>
                      </a:r>
                      <a:endParaRPr lang="pt-BR" sz="1700" b="1" i="0" u="none" strike="noStrike" dirty="0">
                        <a:solidFill>
                          <a:srgbClr val="000000"/>
                        </a:solidFill>
                        <a:effectLst/>
                        <a:latin typeface="Calibri"/>
                      </a:endParaRPr>
                    </a:p>
                  </a:txBody>
                  <a:tcPr marL="6990" marR="6990" marT="6990" marB="0" anchor="ctr"/>
                </a:tc>
                <a:tc hMerge="1">
                  <a:txBody>
                    <a:bodyPr/>
                    <a:lstStyle/>
                    <a:p>
                      <a:endParaRPr lang="pt-BR"/>
                    </a:p>
                  </a:txBody>
                  <a:tcPr/>
                </a:tc>
                <a:tc hMerge="1">
                  <a:txBody>
                    <a:bodyPr/>
                    <a:lstStyle/>
                    <a:p>
                      <a:endParaRPr lang="pt-BR"/>
                    </a:p>
                  </a:txBody>
                  <a:tcPr/>
                </a:tc>
              </a:tr>
              <a:tr h="684186">
                <a:tc>
                  <a:txBody>
                    <a:bodyPr/>
                    <a:lstStyle/>
                    <a:p>
                      <a:pPr algn="l" fontAlgn="ctr"/>
                      <a:r>
                        <a:rPr lang="pt-BR" sz="1700" b="1" u="none" strike="noStrike" dirty="0">
                          <a:effectLst/>
                        </a:rPr>
                        <a:t> </a:t>
                      </a:r>
                      <a:endParaRPr lang="pt-BR" sz="1700" b="1" i="0" u="none" strike="noStrike" dirty="0">
                        <a:solidFill>
                          <a:srgbClr val="000000"/>
                        </a:solidFill>
                        <a:effectLst/>
                        <a:latin typeface="Calibri"/>
                      </a:endParaRPr>
                    </a:p>
                  </a:txBody>
                  <a:tcPr marL="6990" marR="6990" marT="6990" marB="0" anchor="ctr"/>
                </a:tc>
                <a:tc>
                  <a:txBody>
                    <a:bodyPr/>
                    <a:lstStyle/>
                    <a:p>
                      <a:pPr algn="ctr" fontAlgn="ctr"/>
                      <a:r>
                        <a:rPr lang="pt-BR" sz="1700" b="1" u="none" strike="noStrike" dirty="0">
                          <a:effectLst/>
                        </a:rPr>
                        <a:t>2000</a:t>
                      </a:r>
                      <a:endParaRPr lang="pt-BR" sz="1700" b="1" i="0" u="none" strike="noStrike" dirty="0">
                        <a:solidFill>
                          <a:srgbClr val="000000"/>
                        </a:solidFill>
                        <a:effectLst/>
                        <a:latin typeface="Calibri"/>
                      </a:endParaRPr>
                    </a:p>
                  </a:txBody>
                  <a:tcPr marL="6990" marR="6990" marT="6990" marB="0" anchor="ctr"/>
                </a:tc>
                <a:tc>
                  <a:txBody>
                    <a:bodyPr/>
                    <a:lstStyle/>
                    <a:p>
                      <a:pPr algn="ctr" fontAlgn="ctr"/>
                      <a:r>
                        <a:rPr lang="pt-BR" sz="1700" b="1" u="none" strike="noStrike" dirty="0">
                          <a:effectLst/>
                        </a:rPr>
                        <a:t>2015</a:t>
                      </a:r>
                      <a:endParaRPr lang="pt-BR" sz="1700" b="1" i="0" u="none" strike="noStrike" dirty="0">
                        <a:solidFill>
                          <a:srgbClr val="000000"/>
                        </a:solidFill>
                        <a:effectLst/>
                        <a:latin typeface="Calibri"/>
                      </a:endParaRPr>
                    </a:p>
                  </a:txBody>
                  <a:tcPr marL="6990" marR="6990" marT="6990" marB="0" anchor="ctr"/>
                </a:tc>
                <a:tc>
                  <a:txBody>
                    <a:bodyPr/>
                    <a:lstStyle/>
                    <a:p>
                      <a:pPr algn="ctr" fontAlgn="ctr"/>
                      <a:r>
                        <a:rPr lang="pt-BR" sz="1700" b="1" u="none" strike="noStrike" dirty="0" err="1" smtClean="0">
                          <a:effectLst/>
                        </a:rPr>
                        <a:t>variación</a:t>
                      </a:r>
                      <a:r>
                        <a:rPr lang="pt-BR" sz="1700" b="1" u="none" strike="noStrike" dirty="0" smtClean="0">
                          <a:effectLst/>
                        </a:rPr>
                        <a:t> </a:t>
                      </a:r>
                      <a:r>
                        <a:rPr lang="pt-BR" sz="1700" b="1" u="none" strike="noStrike" dirty="0">
                          <a:effectLst/>
                        </a:rPr>
                        <a:t>%</a:t>
                      </a:r>
                      <a:endParaRPr lang="pt-BR" sz="1700" b="1" i="0" u="none" strike="noStrike" dirty="0">
                        <a:solidFill>
                          <a:srgbClr val="000000"/>
                        </a:solidFill>
                        <a:effectLst/>
                        <a:latin typeface="Calibri"/>
                      </a:endParaRPr>
                    </a:p>
                  </a:txBody>
                  <a:tcPr marL="6990" marR="6990" marT="6990" marB="0" anchor="ctr"/>
                </a:tc>
              </a:tr>
              <a:tr h="342092">
                <a:tc>
                  <a:txBody>
                    <a:bodyPr/>
                    <a:lstStyle/>
                    <a:p>
                      <a:pPr algn="l" fontAlgn="ctr"/>
                      <a:r>
                        <a:rPr lang="pt-BR" sz="1700" b="1" i="0" u="none" strike="noStrike" dirty="0" smtClean="0">
                          <a:solidFill>
                            <a:schemeClr val="dk1"/>
                          </a:solidFill>
                          <a:effectLst/>
                          <a:latin typeface="+mn-lt"/>
                        </a:rPr>
                        <a:t>GBD</a:t>
                      </a:r>
                      <a:r>
                        <a:rPr lang="pt-BR" sz="1700" b="1" i="0" u="none" strike="noStrike" baseline="0" dirty="0" smtClean="0">
                          <a:solidFill>
                            <a:schemeClr val="dk1"/>
                          </a:solidFill>
                          <a:effectLst/>
                          <a:latin typeface="+mn-lt"/>
                        </a:rPr>
                        <a:t> </a:t>
                      </a:r>
                      <a:r>
                        <a:rPr lang="pt-BR" sz="1700" b="1" i="0" u="none" strike="noStrike" baseline="0" dirty="0" err="1" smtClean="0">
                          <a:solidFill>
                            <a:schemeClr val="dk1"/>
                          </a:solidFill>
                          <a:effectLst/>
                          <a:latin typeface="+mn-lt"/>
                        </a:rPr>
                        <a:t>mortality</a:t>
                      </a:r>
                      <a:endParaRPr lang="pt-BR" sz="1700" b="1" i="0" u="none" strike="noStrike" dirty="0">
                        <a:solidFill>
                          <a:srgbClr val="000000"/>
                        </a:solidFill>
                        <a:effectLst/>
                        <a:latin typeface="Calibri"/>
                      </a:endParaRPr>
                    </a:p>
                  </a:txBody>
                  <a:tcPr marL="6990" marR="6990" marT="6990" marB="0" anchor="ctr"/>
                </a:tc>
                <a:tc>
                  <a:txBody>
                    <a:bodyPr/>
                    <a:lstStyle/>
                    <a:p>
                      <a:pPr algn="ctr" fontAlgn="ctr"/>
                      <a:r>
                        <a:rPr lang="pt-BR" sz="1700" b="1" u="none" strike="noStrike" dirty="0">
                          <a:effectLst/>
                        </a:rPr>
                        <a:t>983,0</a:t>
                      </a:r>
                      <a:endParaRPr lang="pt-BR" sz="1700" b="1" i="0" u="none" strike="noStrike" dirty="0">
                        <a:solidFill>
                          <a:srgbClr val="000000"/>
                        </a:solidFill>
                        <a:effectLst/>
                        <a:latin typeface="Calibri"/>
                      </a:endParaRPr>
                    </a:p>
                  </a:txBody>
                  <a:tcPr marL="6990" marR="6990" marT="6990" marB="0" anchor="ctr"/>
                </a:tc>
                <a:tc>
                  <a:txBody>
                    <a:bodyPr/>
                    <a:lstStyle/>
                    <a:p>
                      <a:pPr algn="ctr" fontAlgn="ctr"/>
                      <a:r>
                        <a:rPr lang="pt-BR" sz="1700" b="1" u="none" strike="noStrike" dirty="0">
                          <a:effectLst/>
                        </a:rPr>
                        <a:t>786,2</a:t>
                      </a:r>
                      <a:endParaRPr lang="pt-BR" sz="1700" b="1" i="0" u="none" strike="noStrike" dirty="0">
                        <a:solidFill>
                          <a:srgbClr val="000000"/>
                        </a:solidFill>
                        <a:effectLst/>
                        <a:latin typeface="Calibri"/>
                      </a:endParaRPr>
                    </a:p>
                  </a:txBody>
                  <a:tcPr marL="6990" marR="6990" marT="6990" marB="0" anchor="ctr"/>
                </a:tc>
                <a:tc>
                  <a:txBody>
                    <a:bodyPr/>
                    <a:lstStyle/>
                    <a:p>
                      <a:pPr algn="ctr" fontAlgn="ctr"/>
                      <a:r>
                        <a:rPr lang="pt-BR" sz="1700" b="1" u="none" strike="noStrike" dirty="0">
                          <a:effectLst/>
                        </a:rPr>
                        <a:t>-20,0</a:t>
                      </a:r>
                      <a:endParaRPr lang="pt-BR" sz="1700" b="1" i="0" u="none" strike="noStrike" dirty="0">
                        <a:solidFill>
                          <a:srgbClr val="000000"/>
                        </a:solidFill>
                        <a:effectLst/>
                        <a:latin typeface="Calibri"/>
                      </a:endParaRPr>
                    </a:p>
                  </a:txBody>
                  <a:tcPr marL="6990" marR="6990" marT="6990" marB="0" anchor="ctr"/>
                </a:tc>
              </a:tr>
              <a:tr h="971183">
                <a:tc>
                  <a:txBody>
                    <a:bodyPr/>
                    <a:lstStyle/>
                    <a:p>
                      <a:pPr algn="l" fontAlgn="b"/>
                      <a:r>
                        <a:rPr lang="pt-BR" sz="1700" b="1" u="none" strike="noStrike" dirty="0" err="1" smtClean="0">
                          <a:effectLst/>
                        </a:rPr>
                        <a:t>Group</a:t>
                      </a:r>
                      <a:r>
                        <a:rPr lang="pt-BR" sz="1700" b="1" u="none" strike="noStrike" baseline="0" dirty="0" smtClean="0">
                          <a:effectLst/>
                        </a:rPr>
                        <a:t> I</a:t>
                      </a:r>
                      <a:r>
                        <a:rPr lang="pt-BR" sz="1700" b="1" u="none" strike="noStrike" dirty="0" smtClean="0">
                          <a:effectLst/>
                        </a:rPr>
                        <a:t> </a:t>
                      </a:r>
                      <a:r>
                        <a:rPr lang="pt-BR" sz="1700" b="1" u="none" strike="noStrike" dirty="0">
                          <a:effectLst/>
                        </a:rPr>
                        <a:t>- Infecciosas, maternas, neonatal e </a:t>
                      </a:r>
                      <a:r>
                        <a:rPr lang="pt-BR" sz="1700" b="1" u="none" strike="noStrike" dirty="0" smtClean="0">
                          <a:effectLst/>
                        </a:rPr>
                        <a:t>desnutrição</a:t>
                      </a:r>
                      <a:endParaRPr lang="pt-BR" sz="1700" b="1" i="0" u="none" strike="noStrike" dirty="0">
                        <a:solidFill>
                          <a:srgbClr val="000000"/>
                        </a:solidFill>
                        <a:effectLst/>
                        <a:latin typeface="Calibri"/>
                      </a:endParaRPr>
                    </a:p>
                  </a:txBody>
                  <a:tcPr marL="6990" marR="6990" marT="6990" marB="0" anchor="b"/>
                </a:tc>
                <a:tc>
                  <a:txBody>
                    <a:bodyPr/>
                    <a:lstStyle/>
                    <a:p>
                      <a:pPr algn="ctr" fontAlgn="b"/>
                      <a:r>
                        <a:rPr lang="pt-BR" sz="1700" b="1" u="none" strike="noStrike">
                          <a:effectLst/>
                        </a:rPr>
                        <a:t>133,3</a:t>
                      </a:r>
                      <a:endParaRPr lang="pt-BR" sz="1700" b="1" i="0" u="none" strike="noStrike">
                        <a:solidFill>
                          <a:srgbClr val="000000"/>
                        </a:solidFill>
                        <a:effectLst/>
                        <a:latin typeface="Calibri"/>
                      </a:endParaRPr>
                    </a:p>
                  </a:txBody>
                  <a:tcPr marL="6990" marR="6990" marT="6990" marB="0" anchor="b"/>
                </a:tc>
                <a:tc>
                  <a:txBody>
                    <a:bodyPr/>
                    <a:lstStyle/>
                    <a:p>
                      <a:pPr algn="ctr" fontAlgn="b"/>
                      <a:r>
                        <a:rPr lang="pt-BR" sz="1700" b="1" u="none" strike="noStrike" dirty="0">
                          <a:effectLst/>
                        </a:rPr>
                        <a:t>93,9</a:t>
                      </a:r>
                      <a:endParaRPr lang="pt-BR" sz="1700" b="1" i="0" u="none" strike="noStrike" dirty="0">
                        <a:solidFill>
                          <a:srgbClr val="000000"/>
                        </a:solidFill>
                        <a:effectLst/>
                        <a:latin typeface="Calibri"/>
                      </a:endParaRPr>
                    </a:p>
                  </a:txBody>
                  <a:tcPr marL="6990" marR="6990" marT="6990" marB="0" anchor="b"/>
                </a:tc>
                <a:tc>
                  <a:txBody>
                    <a:bodyPr/>
                    <a:lstStyle/>
                    <a:p>
                      <a:pPr algn="ctr" fontAlgn="b"/>
                      <a:r>
                        <a:rPr lang="pt-BR" sz="1700" b="1" u="none" strike="noStrike" dirty="0">
                          <a:effectLst/>
                        </a:rPr>
                        <a:t>-29,6</a:t>
                      </a:r>
                      <a:endParaRPr lang="pt-BR" sz="1700" b="1" i="0" u="none" strike="noStrike" dirty="0">
                        <a:solidFill>
                          <a:srgbClr val="000000"/>
                        </a:solidFill>
                        <a:effectLst/>
                        <a:latin typeface="Calibri"/>
                      </a:endParaRPr>
                    </a:p>
                  </a:txBody>
                  <a:tcPr marL="6990" marR="6990" marT="6990" marB="0" anchor="b"/>
                </a:tc>
              </a:tr>
              <a:tr h="818579">
                <a:tc>
                  <a:txBody>
                    <a:bodyPr/>
                    <a:lstStyle/>
                    <a:p>
                      <a:pPr algn="l" fontAlgn="b"/>
                      <a:r>
                        <a:rPr lang="pt-BR" sz="1700" b="1" u="none" strike="noStrike" dirty="0" err="1" smtClean="0">
                          <a:effectLst/>
                        </a:rPr>
                        <a:t>Group</a:t>
                      </a:r>
                      <a:r>
                        <a:rPr lang="pt-BR" sz="1700" b="1" u="none" strike="noStrike" baseline="0" dirty="0" smtClean="0">
                          <a:effectLst/>
                        </a:rPr>
                        <a:t> II</a:t>
                      </a:r>
                      <a:r>
                        <a:rPr lang="pt-BR" sz="1700" b="1" u="none" strike="noStrike" dirty="0" smtClean="0">
                          <a:effectLst/>
                        </a:rPr>
                        <a:t> </a:t>
                      </a:r>
                      <a:r>
                        <a:rPr lang="pt-BR" sz="1700" b="1" u="none" strike="noStrike" dirty="0">
                          <a:effectLst/>
                        </a:rPr>
                        <a:t>- Non-</a:t>
                      </a:r>
                      <a:r>
                        <a:rPr lang="pt-BR" sz="1700" b="1" u="none" strike="noStrike" dirty="0" err="1">
                          <a:effectLst/>
                        </a:rPr>
                        <a:t>communicable</a:t>
                      </a:r>
                      <a:r>
                        <a:rPr lang="pt-BR" sz="1700" b="1" u="none" strike="noStrike" dirty="0">
                          <a:effectLst/>
                        </a:rPr>
                        <a:t> </a:t>
                      </a:r>
                      <a:r>
                        <a:rPr lang="pt-BR" sz="1700" b="1" u="none" strike="noStrike" dirty="0" err="1">
                          <a:effectLst/>
                        </a:rPr>
                        <a:t>diseases</a:t>
                      </a:r>
                      <a:endParaRPr lang="pt-BR" sz="1700" b="1" i="0" u="none" strike="noStrike" dirty="0">
                        <a:solidFill>
                          <a:srgbClr val="000000"/>
                        </a:solidFill>
                        <a:effectLst/>
                        <a:latin typeface="Calibri"/>
                      </a:endParaRPr>
                    </a:p>
                  </a:txBody>
                  <a:tcPr marL="6990" marR="6990" marT="6990" marB="0" anchor="b"/>
                </a:tc>
                <a:tc>
                  <a:txBody>
                    <a:bodyPr/>
                    <a:lstStyle/>
                    <a:p>
                      <a:pPr algn="ctr" fontAlgn="b"/>
                      <a:r>
                        <a:rPr lang="pt-BR" sz="1700" b="1" u="none" strike="noStrike">
                          <a:effectLst/>
                        </a:rPr>
                        <a:t>754,2</a:t>
                      </a:r>
                      <a:endParaRPr lang="pt-BR" sz="1700" b="1" i="0" u="none" strike="noStrike">
                        <a:solidFill>
                          <a:srgbClr val="000000"/>
                        </a:solidFill>
                        <a:effectLst/>
                        <a:latin typeface="Calibri"/>
                      </a:endParaRPr>
                    </a:p>
                  </a:txBody>
                  <a:tcPr marL="6990" marR="6990" marT="6990" marB="0" anchor="b"/>
                </a:tc>
                <a:tc>
                  <a:txBody>
                    <a:bodyPr/>
                    <a:lstStyle/>
                    <a:p>
                      <a:pPr algn="ctr" fontAlgn="b"/>
                      <a:r>
                        <a:rPr lang="pt-BR" sz="1700" b="1" u="none" strike="noStrike">
                          <a:effectLst/>
                        </a:rPr>
                        <a:t>611,2</a:t>
                      </a:r>
                      <a:endParaRPr lang="pt-BR" sz="1700" b="1" i="0" u="none" strike="noStrike">
                        <a:solidFill>
                          <a:srgbClr val="000000"/>
                        </a:solidFill>
                        <a:effectLst/>
                        <a:latin typeface="Calibri"/>
                      </a:endParaRPr>
                    </a:p>
                  </a:txBody>
                  <a:tcPr marL="6990" marR="6990" marT="6990" marB="0" anchor="b"/>
                </a:tc>
                <a:tc>
                  <a:txBody>
                    <a:bodyPr/>
                    <a:lstStyle/>
                    <a:p>
                      <a:pPr algn="ctr" fontAlgn="b"/>
                      <a:r>
                        <a:rPr lang="pt-BR" sz="1700" b="1" u="none" strike="noStrike" dirty="0">
                          <a:effectLst/>
                        </a:rPr>
                        <a:t>-19,0</a:t>
                      </a:r>
                      <a:endParaRPr lang="pt-BR" sz="1700" b="1" i="0" u="none" strike="noStrike" dirty="0">
                        <a:solidFill>
                          <a:srgbClr val="000000"/>
                        </a:solidFill>
                        <a:effectLst/>
                        <a:latin typeface="Calibri"/>
                      </a:endParaRPr>
                    </a:p>
                  </a:txBody>
                  <a:tcPr marL="6990" marR="6990" marT="6990" marB="0" anchor="b"/>
                </a:tc>
              </a:tr>
              <a:tr h="671969">
                <a:tc>
                  <a:txBody>
                    <a:bodyPr/>
                    <a:lstStyle/>
                    <a:p>
                      <a:pPr algn="l" fontAlgn="b"/>
                      <a:r>
                        <a:rPr lang="pt-BR" sz="1700" b="1" u="none" strike="noStrike" dirty="0" err="1" smtClean="0">
                          <a:effectLst/>
                        </a:rPr>
                        <a:t>Group</a:t>
                      </a:r>
                      <a:r>
                        <a:rPr lang="pt-BR" sz="1700" b="1" u="none" strike="noStrike" baseline="0" dirty="0" smtClean="0">
                          <a:effectLst/>
                        </a:rPr>
                        <a:t> III</a:t>
                      </a:r>
                      <a:r>
                        <a:rPr lang="pt-BR" sz="1700" b="1" u="none" strike="noStrike" dirty="0" smtClean="0">
                          <a:effectLst/>
                        </a:rPr>
                        <a:t> </a:t>
                      </a:r>
                      <a:r>
                        <a:rPr lang="pt-BR" sz="1700" b="1" u="none" strike="noStrike" dirty="0">
                          <a:effectLst/>
                        </a:rPr>
                        <a:t>- Causa Externa</a:t>
                      </a:r>
                      <a:endParaRPr lang="pt-BR" sz="1700" b="1" i="0" u="none" strike="noStrike" dirty="0">
                        <a:solidFill>
                          <a:srgbClr val="000000"/>
                        </a:solidFill>
                        <a:effectLst/>
                        <a:latin typeface="Calibri"/>
                      </a:endParaRPr>
                    </a:p>
                  </a:txBody>
                  <a:tcPr marL="6990" marR="6990" marT="6990" marB="0" anchor="b"/>
                </a:tc>
                <a:tc>
                  <a:txBody>
                    <a:bodyPr/>
                    <a:lstStyle/>
                    <a:p>
                      <a:pPr algn="ctr" fontAlgn="b"/>
                      <a:r>
                        <a:rPr lang="pt-BR" sz="1700" b="1" u="none" strike="noStrike">
                          <a:effectLst/>
                        </a:rPr>
                        <a:t>95,5</a:t>
                      </a:r>
                      <a:endParaRPr lang="pt-BR" sz="1700" b="1" i="0" u="none" strike="noStrike">
                        <a:solidFill>
                          <a:srgbClr val="000000"/>
                        </a:solidFill>
                        <a:effectLst/>
                        <a:latin typeface="Calibri"/>
                      </a:endParaRPr>
                    </a:p>
                  </a:txBody>
                  <a:tcPr marL="6990" marR="6990" marT="6990" marB="0" anchor="b"/>
                </a:tc>
                <a:tc>
                  <a:txBody>
                    <a:bodyPr/>
                    <a:lstStyle/>
                    <a:p>
                      <a:pPr algn="ctr" fontAlgn="b"/>
                      <a:r>
                        <a:rPr lang="pt-BR" sz="1700" b="1" u="none" strike="noStrike">
                          <a:effectLst/>
                        </a:rPr>
                        <a:t>81,1</a:t>
                      </a:r>
                      <a:endParaRPr lang="pt-BR" sz="1700" b="1" i="0" u="none" strike="noStrike">
                        <a:solidFill>
                          <a:srgbClr val="000000"/>
                        </a:solidFill>
                        <a:effectLst/>
                        <a:latin typeface="Calibri"/>
                      </a:endParaRPr>
                    </a:p>
                  </a:txBody>
                  <a:tcPr marL="6990" marR="6990" marT="6990" marB="0" anchor="b"/>
                </a:tc>
                <a:tc>
                  <a:txBody>
                    <a:bodyPr/>
                    <a:lstStyle/>
                    <a:p>
                      <a:pPr algn="ctr" fontAlgn="b"/>
                      <a:r>
                        <a:rPr lang="pt-BR" sz="1700" b="1" u="none" strike="noStrike" dirty="0">
                          <a:effectLst/>
                        </a:rPr>
                        <a:t>-15,0</a:t>
                      </a:r>
                      <a:endParaRPr lang="pt-BR" sz="1700" b="1" i="0" u="none" strike="noStrike" dirty="0">
                        <a:solidFill>
                          <a:srgbClr val="000000"/>
                        </a:solidFill>
                        <a:effectLst/>
                        <a:latin typeface="Calibri"/>
                      </a:endParaRPr>
                    </a:p>
                  </a:txBody>
                  <a:tcPr marL="6990" marR="6990" marT="6990" marB="0" anchor="b"/>
                </a:tc>
              </a:tr>
            </a:tbl>
          </a:graphicData>
        </a:graphic>
      </p:graphicFrame>
    </p:spTree>
    <p:extLst>
      <p:ext uri="{BB962C8B-B14F-4D97-AF65-F5344CB8AC3E}">
        <p14:creationId xmlns:p14="http://schemas.microsoft.com/office/powerpoint/2010/main" val="340393463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6831</TotalTime>
  <Words>1390</Words>
  <Application>Microsoft Office PowerPoint</Application>
  <PresentationFormat>On-screen Show (4:3)</PresentationFormat>
  <Paragraphs>168</Paragraphs>
  <Slides>23</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Arial Rounded MT Bold</vt:lpstr>
      <vt:lpstr>Calibri</vt:lpstr>
      <vt:lpstr>Times New Roman</vt:lpstr>
      <vt:lpstr>Tema do Office</vt:lpstr>
      <vt:lpstr>Planilha</vt:lpstr>
      <vt:lpstr>Global Burden of Disease (GBD) Study   Why is it important for Brazil?  </vt:lpstr>
      <vt:lpstr>Brazil has been changing its socioeconomic profile quickly  Health services coverage has improved during the last 10 years  Health Data has improved  </vt:lpstr>
      <vt:lpstr>Figure: Human Development Index of Brazilian Municipalities, 1991-2010.</vt:lpstr>
      <vt:lpstr>PowerPoint Presentation</vt:lpstr>
      <vt:lpstr>PowerPoint Presentation</vt:lpstr>
      <vt:lpstr>The GBD 2015 Project in Brazil: a partnership among the Ministry of Health (MoH) and academics</vt:lpstr>
      <vt:lpstr>The GBD 2015 Project in Brazil: Organization of the Brazil GBD network</vt:lpstr>
      <vt:lpstr>The GBD 2015 study in Brazil</vt:lpstr>
      <vt:lpstr>Mortality according GBD groups Brazil 2000 - 2015</vt:lpstr>
      <vt:lpstr>The contribution of the GBD study to track health conditions in Brasil: Premature deaths</vt:lpstr>
      <vt:lpstr>Figure-Leading 20 causes of YLLs with median percent change and age-standardized median percent change, all ages, both sexes. Brazil,  1990, 2005, and 2015.</vt:lpstr>
      <vt:lpstr>The contribution of the GBD study to track health conditions in Brasil</vt:lpstr>
      <vt:lpstr>Figure-Age-standardized rates (per 100,000) for Ischemic heart disease, both sexes, in Brazilian states, 1990 and 2015.</vt:lpstr>
      <vt:lpstr>Figure -Age-standardized rates (per 100,000) for Cerebrovascular disease, both sexes, in Brazilian states, 1990 and 2015.</vt:lpstr>
      <vt:lpstr>The contribution of the GBD study to track health conditions in Brasil: DALY</vt:lpstr>
      <vt:lpstr>The GBD 2015 study in Brazil: burden of disease associated with levels of national development</vt:lpstr>
      <vt:lpstr>Socio-Demographic Index (SDI) based on the GBD 2015 study in Brazilian states in 1990 and 2015 </vt:lpstr>
      <vt:lpstr>PowerPoint Presentation</vt:lpstr>
      <vt:lpstr>Leading 10 causes of years of life lost (YLLs) with the ratio of observed YLLs to YLLs expected on the basis of Socio-Demographic Index in 2015.</vt:lpstr>
      <vt:lpstr>Homicídios cambio de la tasa/100 mil habitantes Capital e no capital, por grandes regiones, Brasil, 2000 y 2014 (excluído impacto del crecimiento poblacional)</vt:lpstr>
      <vt:lpstr>Working with the GBD approach in Brazil: advances and challenges </vt:lpstr>
      <vt:lpstr>What is coming</vt:lpstr>
      <vt:lpstr>GBD Brasil 2015</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verbal autopsy</dc:title>
  <dc:creator>Deise Campos</dc:creator>
  <cp:lastModifiedBy>Fatima Marinho</cp:lastModifiedBy>
  <cp:revision>781</cp:revision>
  <dcterms:created xsi:type="dcterms:W3CDTF">2011-02-05T20:23:35Z</dcterms:created>
  <dcterms:modified xsi:type="dcterms:W3CDTF">2016-11-09T13:31:14Z</dcterms:modified>
</cp:coreProperties>
</file>