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  <Override PartName="/ppt/charts/style8.xml" ContentType="application/vnd.ms-office.chartstyle+xml"/>
  <Override PartName="/ppt/charts/colors8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42" r:id="rId2"/>
    <p:sldId id="626" r:id="rId3"/>
    <p:sldId id="611" r:id="rId4"/>
    <p:sldId id="610" r:id="rId5"/>
    <p:sldId id="621" r:id="rId6"/>
    <p:sldId id="615" r:id="rId7"/>
    <p:sldId id="620" r:id="rId8"/>
    <p:sldId id="604" r:id="rId9"/>
    <p:sldId id="559" r:id="rId10"/>
    <p:sldId id="618" r:id="rId11"/>
    <p:sldId id="605" r:id="rId12"/>
    <p:sldId id="606" r:id="rId13"/>
    <p:sldId id="590" r:id="rId14"/>
    <p:sldId id="616" r:id="rId15"/>
    <p:sldId id="587" r:id="rId16"/>
    <p:sldId id="593" r:id="rId17"/>
    <p:sldId id="577" r:id="rId18"/>
    <p:sldId id="602" r:id="rId19"/>
    <p:sldId id="607" r:id="rId20"/>
    <p:sldId id="624" r:id="rId21"/>
    <p:sldId id="62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iyanka Chaman" initials="PC" lastIdx="11" clrIdx="0"/>
  <p:cmAuthor id="1" name="Rakhi Dandona" initials="R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301"/>
    <a:srgbClr val="FFFF66"/>
    <a:srgbClr val="000000"/>
    <a:srgbClr val="C15653"/>
    <a:srgbClr val="B24340"/>
    <a:srgbClr val="9954CC"/>
    <a:srgbClr val="8D42C6"/>
    <a:srgbClr val="FFB64B"/>
    <a:srgbClr val="FFF200"/>
    <a:srgbClr val="ACB9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88455" autoAdjust="0"/>
  </p:normalViewPr>
  <p:slideViewPr>
    <p:cSldViewPr>
      <p:cViewPr varScale="1">
        <p:scale>
          <a:sx n="75" d="100"/>
          <a:sy n="75" d="100"/>
        </p:scale>
        <p:origin x="-11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anil.kumar\Desktop\160014%20GBD%20tables%20and%20graph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anil.kumar\Desktop\160014%20GBD%20tables%20and%20graph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anil.kumar\Desktop\160014%20GBD%20tables%20and%20graph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anil.kumar\Desktop\160014%20GBD%20tables%20and%20graph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anil.kumar\Desktop\160014%20GBD%20tables%20and%20graph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anil.kumar\Desktop\160014%20GBD%20tables%20and%20graph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C:\Users\anil.kumar\Desktop\160014%20GBD%20tables%20and%20gra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8ED-4883-9C3D-4DB59799D00A}"/>
              </c:ext>
            </c:extLst>
          </c:dPt>
          <c:dPt>
            <c:idx val="1"/>
            <c:invertIfNegative val="0"/>
            <c:bubble3D val="0"/>
            <c:spPr>
              <a:solidFill>
                <a:srgbClr val="77933C"/>
              </a:solidFill>
              <a:ln>
                <a:solidFill>
                  <a:schemeClr val="accent3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8ED-4883-9C3D-4DB59799D00A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8ED-4883-9C3D-4DB59799D00A}"/>
              </c:ext>
            </c:extLst>
          </c:dPt>
          <c:dPt>
            <c:idx val="3"/>
            <c:invertIfNegative val="0"/>
            <c:bubble3D val="0"/>
            <c:spPr>
              <a:solidFill>
                <a:srgbClr val="604A7B"/>
              </a:solidFill>
              <a:ln>
                <a:solidFill>
                  <a:schemeClr val="accent4">
                    <a:lumMod val="75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8ED-4883-9C3D-4DB59799D00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'DALYs Per Cap updated (2)'!$G$2:$G$5</c:f>
              <c:strCache>
                <c:ptCount val="4"/>
                <c:pt idx="0">
                  <c:v>Brazil</c:v>
                </c:pt>
                <c:pt idx="1">
                  <c:v>China</c:v>
                </c:pt>
                <c:pt idx="2">
                  <c:v>India</c:v>
                </c:pt>
                <c:pt idx="3">
                  <c:v>Sri Lanka</c:v>
                </c:pt>
              </c:strCache>
            </c:strRef>
          </c:cat>
          <c:val>
            <c:numRef>
              <c:f>'DALYs Per Cap updated (2)'!$H$2:$H$5</c:f>
              <c:numCache>
                <c:formatCode>0.00</c:formatCode>
                <c:ptCount val="4"/>
                <c:pt idx="0">
                  <c:v>0.67201381675244243</c:v>
                </c:pt>
                <c:pt idx="1">
                  <c:v>0.54591441065275581</c:v>
                </c:pt>
                <c:pt idx="2">
                  <c:v>1</c:v>
                </c:pt>
                <c:pt idx="3">
                  <c:v>0.5401790160219565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C8ED-4883-9C3D-4DB59799D0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119168"/>
        <c:axId val="174125056"/>
      </c:barChart>
      <c:catAx>
        <c:axId val="17411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25056"/>
        <c:crosses val="autoZero"/>
        <c:auto val="1"/>
        <c:lblAlgn val="ctr"/>
        <c:lblOffset val="100"/>
        <c:noMultiLvlLbl val="0"/>
      </c:catAx>
      <c:valAx>
        <c:axId val="1741250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Relative DALYs Per Capita</a:t>
                </a:r>
                <a:endParaRPr lang="en-IN" b="1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119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HALE!$C$2</c:f>
              <c:strCache>
                <c:ptCount val="1"/>
                <c:pt idx="0">
                  <c:v>1990</c:v>
                </c:pt>
              </c:strCache>
            </c:strRef>
          </c:tx>
          <c:spPr>
            <a:solidFill>
              <a:srgbClr val="C15653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7.7354952763533094E-3"/>
                  <c:y val="1.3790729480724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EDC4-40A9-BD35-23016C38CC9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0829693386894634E-2"/>
                  <c:y val="2.06860942210870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EDC4-40A9-BD35-23016C38CC9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3923891497435958E-2"/>
                  <c:y val="2.29845491345411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EDC4-40A9-BD35-23016C38CC9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3923891497436015E-2"/>
                  <c:y val="2.0686094221087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DC4-40A9-BD35-23016C38CC9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8565188663248001E-2"/>
                  <c:y val="1.8387639307632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EDC4-40A9-BD35-23016C38CC9B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5470990552706733E-2"/>
                  <c:y val="1.3790729480724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EDC4-40A9-BD35-23016C38CC9B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8565188663247943E-2"/>
                  <c:y val="1.8387639307632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EDC4-40A9-BD35-23016C38CC9B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1.2376792442165409E-2"/>
                  <c:y val="1.83876393076329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EDC4-40A9-BD35-23016C38CC9B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1.5470990552706733E-2"/>
                  <c:y val="9.193819653816494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EDC4-40A9-BD35-23016C38CC9B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9.2825943316239713E-3"/>
                  <c:y val="2.52830040479953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EDC4-40A9-BD35-23016C38CC9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HALE!$A$3:$B$12</c:f>
              <c:multiLvlStrCache>
                <c:ptCount val="10"/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</c:lvl>
                <c:lvl>
                  <c:pt idx="0">
                    <c:v>Global</c:v>
                  </c:pt>
                  <c:pt idx="2">
                    <c:v>Brazil</c:v>
                  </c:pt>
                  <c:pt idx="4">
                    <c:v>China</c:v>
                  </c:pt>
                  <c:pt idx="6">
                    <c:v>India</c:v>
                  </c:pt>
                  <c:pt idx="8">
                    <c:v>Sri Lanka</c:v>
                  </c:pt>
                </c:lvl>
              </c:multiLvlStrCache>
            </c:multiLvlStrRef>
          </c:cat>
          <c:val>
            <c:numRef>
              <c:f>HALE!$C$3:$C$12</c:f>
              <c:numCache>
                <c:formatCode>0.0</c:formatCode>
                <c:ptCount val="10"/>
                <c:pt idx="0">
                  <c:v>55.4</c:v>
                </c:pt>
                <c:pt idx="1">
                  <c:v>58.51</c:v>
                </c:pt>
                <c:pt idx="2">
                  <c:v>56.8</c:v>
                </c:pt>
                <c:pt idx="3">
                  <c:v>62.2</c:v>
                </c:pt>
                <c:pt idx="4">
                  <c:v>58.2</c:v>
                </c:pt>
                <c:pt idx="5">
                  <c:v>61.2</c:v>
                </c:pt>
                <c:pt idx="6">
                  <c:v>50.2</c:v>
                </c:pt>
                <c:pt idx="7">
                  <c:v>49.8</c:v>
                </c:pt>
                <c:pt idx="8">
                  <c:v>58.4</c:v>
                </c:pt>
                <c:pt idx="9">
                  <c:v>65.3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DC4-40A9-BD35-23016C38CC9B}"/>
            </c:ext>
          </c:extLst>
        </c:ser>
        <c:ser>
          <c:idx val="1"/>
          <c:order val="1"/>
          <c:tx>
            <c:strRef>
              <c:f>HALE!$D$2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HALE!$A$3:$B$12</c:f>
              <c:multiLvlStrCache>
                <c:ptCount val="10"/>
                <c:lvl>
                  <c:pt idx="0">
                    <c:v>Male</c:v>
                  </c:pt>
                  <c:pt idx="1">
                    <c:v>Female</c:v>
                  </c:pt>
                  <c:pt idx="2">
                    <c:v>Male</c:v>
                  </c:pt>
                  <c:pt idx="3">
                    <c:v>Female</c:v>
                  </c:pt>
                  <c:pt idx="4">
                    <c:v>Male</c:v>
                  </c:pt>
                  <c:pt idx="5">
                    <c:v>Female</c:v>
                  </c:pt>
                  <c:pt idx="6">
                    <c:v>Male</c:v>
                  </c:pt>
                  <c:pt idx="7">
                    <c:v>Female</c:v>
                  </c:pt>
                  <c:pt idx="8">
                    <c:v>Male</c:v>
                  </c:pt>
                  <c:pt idx="9">
                    <c:v>Female</c:v>
                  </c:pt>
                </c:lvl>
                <c:lvl>
                  <c:pt idx="0">
                    <c:v>Global</c:v>
                  </c:pt>
                  <c:pt idx="2">
                    <c:v>Brazil</c:v>
                  </c:pt>
                  <c:pt idx="4">
                    <c:v>China</c:v>
                  </c:pt>
                  <c:pt idx="6">
                    <c:v>India</c:v>
                  </c:pt>
                  <c:pt idx="8">
                    <c:v>Sri Lanka</c:v>
                  </c:pt>
                </c:lvl>
              </c:multiLvlStrCache>
            </c:multiLvlStrRef>
          </c:cat>
          <c:val>
            <c:numRef>
              <c:f>HALE!$D$3:$D$12</c:f>
              <c:numCache>
                <c:formatCode>0.0</c:formatCode>
                <c:ptCount val="10"/>
                <c:pt idx="0">
                  <c:v>60.7</c:v>
                </c:pt>
                <c:pt idx="1">
                  <c:v>64.84</c:v>
                </c:pt>
                <c:pt idx="2">
                  <c:v>62.4</c:v>
                </c:pt>
                <c:pt idx="3">
                  <c:v>67.400000000000006</c:v>
                </c:pt>
                <c:pt idx="4">
                  <c:v>65.8</c:v>
                </c:pt>
                <c:pt idx="5">
                  <c:v>70.8</c:v>
                </c:pt>
                <c:pt idx="6">
                  <c:v>57</c:v>
                </c:pt>
                <c:pt idx="7">
                  <c:v>59.4</c:v>
                </c:pt>
                <c:pt idx="8">
                  <c:v>65.5</c:v>
                </c:pt>
                <c:pt idx="9">
                  <c:v>70.8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DC4-40A9-BD35-23016C38CC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677184"/>
        <c:axId val="173683072"/>
      </c:barChart>
      <c:catAx>
        <c:axId val="17367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683072"/>
        <c:crosses val="autoZero"/>
        <c:auto val="1"/>
        <c:lblAlgn val="ctr"/>
        <c:lblOffset val="100"/>
        <c:noMultiLvlLbl val="0"/>
      </c:catAx>
      <c:valAx>
        <c:axId val="173683072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b="1" smtClean="0">
                    <a:solidFill>
                      <a:schemeClr val="tx1"/>
                    </a:solidFill>
                  </a:rPr>
                  <a:t>Healthy </a:t>
                </a:r>
                <a:r>
                  <a:rPr lang="en-IN" b="1" dirty="0">
                    <a:solidFill>
                      <a:schemeClr val="tx1"/>
                    </a:solidFill>
                  </a:rPr>
                  <a:t>life expectancy at birth (</a:t>
                </a:r>
                <a:r>
                  <a:rPr lang="en-IN" b="1" dirty="0" smtClean="0">
                    <a:solidFill>
                      <a:schemeClr val="tx1"/>
                    </a:solidFill>
                  </a:rPr>
                  <a:t>years)</a:t>
                </a:r>
                <a:endParaRPr lang="en-IN" b="1" dirty="0">
                  <a:solidFill>
                    <a:schemeClr val="tx1"/>
                  </a:solidFill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677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'DALYS Graph'!$B$1</c:f>
              <c:strCache>
                <c:ptCount val="1"/>
                <c:pt idx="0">
                  <c:v>1990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'DALYS Graph'!$A$2:$A$4</c:f>
              <c:strCache>
                <c:ptCount val="3"/>
                <c:pt idx="0">
                  <c:v>Communicable, maternal, neonatal, and nutritional diseases</c:v>
                </c:pt>
                <c:pt idx="1">
                  <c:v> Non-communicable diseases</c:v>
                </c:pt>
                <c:pt idx="2">
                  <c:v> Injuries</c:v>
                </c:pt>
              </c:strCache>
            </c:strRef>
          </c:cat>
          <c:val>
            <c:numRef>
              <c:f>'DALYS Graph'!$B$2:$B$4</c:f>
              <c:numCache>
                <c:formatCode>_ * #,##0.0_ ;_ * \-#,##0.0_ ;_ * "-"??_ ;_ @_ </c:formatCode>
                <c:ptCount val="3"/>
                <c:pt idx="0">
                  <c:v>60.414520414419492</c:v>
                </c:pt>
                <c:pt idx="1">
                  <c:v>30.995878494104034</c:v>
                </c:pt>
                <c:pt idx="2">
                  <c:v>8.5896010914764709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ACE-418F-9EED-D0F2CBC4DD57}"/>
            </c:ext>
          </c:extLst>
        </c:ser>
        <c:ser>
          <c:idx val="1"/>
          <c:order val="1"/>
          <c:tx>
            <c:strRef>
              <c:f>'DALYS Graph'!$C$1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FF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'DALYS Graph'!$A$2:$A$4</c:f>
              <c:strCache>
                <c:ptCount val="3"/>
                <c:pt idx="0">
                  <c:v>Communicable, maternal, neonatal, and nutritional diseases</c:v>
                </c:pt>
                <c:pt idx="1">
                  <c:v> Non-communicable diseases</c:v>
                </c:pt>
                <c:pt idx="2">
                  <c:v> Injuries</c:v>
                </c:pt>
              </c:strCache>
            </c:strRef>
          </c:cat>
          <c:val>
            <c:numRef>
              <c:f>'DALYS Graph'!$C$2:$C$4</c:f>
              <c:numCache>
                <c:formatCode>_ * #,##0.0_ ;_ * \-#,##0.0_ ;_ * "-"??_ ;_ @_ </c:formatCode>
                <c:ptCount val="3"/>
                <c:pt idx="0">
                  <c:v>37.217888274433108</c:v>
                </c:pt>
                <c:pt idx="1">
                  <c:v>52.877147386382482</c:v>
                </c:pt>
                <c:pt idx="2">
                  <c:v>9.9049643391843993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ACE-418F-9EED-D0F2CBC4DD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727104"/>
        <c:axId val="173732992"/>
      </c:barChart>
      <c:catAx>
        <c:axId val="173727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732992"/>
        <c:crosses val="autoZero"/>
        <c:auto val="1"/>
        <c:lblAlgn val="ctr"/>
        <c:lblOffset val="100"/>
        <c:noMultiLvlLbl val="0"/>
      </c:catAx>
      <c:valAx>
        <c:axId val="173732992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 dirty="0" smtClean="0"/>
                  <a:t>Percent DALYs </a:t>
                </a:r>
                <a:endParaRPr lang="en-IN" dirty="0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0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727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400" b="1" i="0" baseline="0" dirty="0" smtClean="0">
                <a:effectLst/>
              </a:rPr>
              <a:t>All ages</a:t>
            </a:r>
            <a:endParaRPr lang="en-IN" sz="1400" dirty="0">
              <a:effectLst/>
            </a:endParaRPr>
          </a:p>
        </c:rich>
      </c:tx>
      <c:layout>
        <c:manualLayout>
          <c:xMode val="edge"/>
          <c:yMode val="edge"/>
          <c:x val="0.46167664375031653"/>
          <c:y val="8.481597104770097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DALYs1!$B$2</c:f>
              <c:strCache>
                <c:ptCount val="1"/>
                <c:pt idx="0">
                  <c:v>1990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DALYs1!$A$3:$A$12</c:f>
              <c:strCache>
                <c:ptCount val="10"/>
                <c:pt idx="0">
                  <c:v>Ischemic heart disease</c:v>
                </c:pt>
                <c:pt idx="1">
                  <c:v>Neonatal preterm birth complications</c:v>
                </c:pt>
                <c:pt idx="2">
                  <c:v>Neonatal encephalopathy due to birth asphyxia and trauma</c:v>
                </c:pt>
                <c:pt idx="3">
                  <c:v>Chronic obstructive pulmonary disease</c:v>
                </c:pt>
                <c:pt idx="4">
                  <c:v>Lower respiratory infections</c:v>
                </c:pt>
                <c:pt idx="5">
                  <c:v>Diarrheal diseases</c:v>
                </c:pt>
                <c:pt idx="6">
                  <c:v>Cerebrovascular disease</c:v>
                </c:pt>
                <c:pt idx="7">
                  <c:v>Tuberculosis</c:v>
                </c:pt>
                <c:pt idx="8">
                  <c:v>Iron-deficiency anemia</c:v>
                </c:pt>
                <c:pt idx="9">
                  <c:v>Low back and neck pain</c:v>
                </c:pt>
              </c:strCache>
            </c:strRef>
          </c:cat>
          <c:val>
            <c:numRef>
              <c:f>DALYs1!$B$3:$B$12</c:f>
              <c:numCache>
                <c:formatCode>0</c:formatCode>
                <c:ptCount val="10"/>
                <c:pt idx="0">
                  <c:v>23</c:v>
                </c:pt>
                <c:pt idx="1">
                  <c:v>67</c:v>
                </c:pt>
                <c:pt idx="2">
                  <c:v>37</c:v>
                </c:pt>
                <c:pt idx="3">
                  <c:v>20</c:v>
                </c:pt>
                <c:pt idx="4">
                  <c:v>58</c:v>
                </c:pt>
                <c:pt idx="5">
                  <c:v>51</c:v>
                </c:pt>
                <c:pt idx="6">
                  <c:v>15</c:v>
                </c:pt>
                <c:pt idx="7">
                  <c:v>30</c:v>
                </c:pt>
                <c:pt idx="8">
                  <c:v>18</c:v>
                </c:pt>
                <c:pt idx="9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54-44BD-A3D4-7320B1C0F052}"/>
            </c:ext>
          </c:extLst>
        </c:ser>
        <c:ser>
          <c:idx val="1"/>
          <c:order val="1"/>
          <c:tx>
            <c:strRef>
              <c:f>DALYs1!$C$2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DALYs1!$A$3:$A$12</c:f>
              <c:strCache>
                <c:ptCount val="10"/>
                <c:pt idx="0">
                  <c:v>Ischemic heart disease</c:v>
                </c:pt>
                <c:pt idx="1">
                  <c:v>Neonatal preterm birth complications</c:v>
                </c:pt>
                <c:pt idx="2">
                  <c:v>Neonatal encephalopathy due to birth asphyxia and trauma</c:v>
                </c:pt>
                <c:pt idx="3">
                  <c:v>Chronic obstructive pulmonary disease</c:v>
                </c:pt>
                <c:pt idx="4">
                  <c:v>Lower respiratory infections</c:v>
                </c:pt>
                <c:pt idx="5">
                  <c:v>Diarrheal diseases</c:v>
                </c:pt>
                <c:pt idx="6">
                  <c:v>Cerebrovascular disease</c:v>
                </c:pt>
                <c:pt idx="7">
                  <c:v>Tuberculosis</c:v>
                </c:pt>
                <c:pt idx="8">
                  <c:v>Iron-deficiency anemia</c:v>
                </c:pt>
                <c:pt idx="9">
                  <c:v>Low back and neck pain</c:v>
                </c:pt>
              </c:strCache>
            </c:strRef>
          </c:cat>
          <c:val>
            <c:numRef>
              <c:f>DALYs1!$C$3:$C$12</c:f>
              <c:numCache>
                <c:formatCode>0</c:formatCode>
                <c:ptCount val="10"/>
                <c:pt idx="0">
                  <c:v>28.03295664489</c:v>
                </c:pt>
                <c:pt idx="1">
                  <c:v>21.105973049999999</c:v>
                </c:pt>
                <c:pt idx="2">
                  <c:v>18.884098157290001</c:v>
                </c:pt>
                <c:pt idx="3">
                  <c:v>17.812857404349998</c:v>
                </c:pt>
                <c:pt idx="4">
                  <c:v>17.257306724789899</c:v>
                </c:pt>
                <c:pt idx="5">
                  <c:v>15.7561097294099</c:v>
                </c:pt>
                <c:pt idx="6">
                  <c:v>13.923518359659999</c:v>
                </c:pt>
                <c:pt idx="7">
                  <c:v>12.58367951959</c:v>
                </c:pt>
                <c:pt idx="8">
                  <c:v>12.330090627070001</c:v>
                </c:pt>
                <c:pt idx="9">
                  <c:v>10.79355552793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F54-44BD-A3D4-7320B1C0F0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740416"/>
        <c:axId val="173741952"/>
      </c:barChart>
      <c:catAx>
        <c:axId val="17374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741952"/>
        <c:crosses val="autoZero"/>
        <c:auto val="1"/>
        <c:lblAlgn val="ctr"/>
        <c:lblOffset val="100"/>
        <c:noMultiLvlLbl val="0"/>
      </c:catAx>
      <c:valAx>
        <c:axId val="173741952"/>
        <c:scaling>
          <c:orientation val="minMax"/>
          <c:max val="8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DALYs per 1000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7404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400" b="1" i="0" u="none" strike="noStrike" baseline="0" dirty="0" smtClean="0">
                <a:effectLst/>
              </a:rPr>
              <a:t>Age-standardised </a:t>
            </a:r>
            <a:r>
              <a:rPr lang="en-IN" dirty="0" smtClean="0"/>
              <a:t> </a:t>
            </a:r>
            <a:endParaRPr lang="en-IN" dirty="0"/>
          </a:p>
        </c:rich>
      </c:tx>
      <c:layout>
        <c:manualLayout>
          <c:xMode val="edge"/>
          <c:yMode val="edge"/>
          <c:x val="0.42620404411448132"/>
          <c:y val="8.8184646150427731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DALYs2!$B$2</c:f>
              <c:strCache>
                <c:ptCount val="1"/>
                <c:pt idx="0">
                  <c:v>1990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DALYs2!$A$3:$A$12</c:f>
              <c:strCache>
                <c:ptCount val="10"/>
                <c:pt idx="0">
                  <c:v>Ischemic heart disease</c:v>
                </c:pt>
                <c:pt idx="1">
                  <c:v>Neonatal preterm birth complications</c:v>
                </c:pt>
                <c:pt idx="2">
                  <c:v>Neonatal encephalopathy due to birth asphyxia and trauma</c:v>
                </c:pt>
                <c:pt idx="3">
                  <c:v>Chronic obstructive pulmonary disease</c:v>
                </c:pt>
                <c:pt idx="4">
                  <c:v>Lower respiratory infections</c:v>
                </c:pt>
                <c:pt idx="5">
                  <c:v>Diarrheal diseases</c:v>
                </c:pt>
                <c:pt idx="6">
                  <c:v>Cerebrovascular disease</c:v>
                </c:pt>
                <c:pt idx="7">
                  <c:v>Tuberculosis</c:v>
                </c:pt>
                <c:pt idx="8">
                  <c:v>Iron-deficiency anemia</c:v>
                </c:pt>
                <c:pt idx="9">
                  <c:v>Low back and neck pain</c:v>
                </c:pt>
              </c:strCache>
            </c:strRef>
          </c:cat>
          <c:val>
            <c:numRef>
              <c:f>DALYs2!$B$3:$B$12</c:f>
              <c:numCache>
                <c:formatCode>0</c:formatCode>
                <c:ptCount val="10"/>
                <c:pt idx="0">
                  <c:v>43</c:v>
                </c:pt>
                <c:pt idx="1">
                  <c:v>41</c:v>
                </c:pt>
                <c:pt idx="2">
                  <c:v>22</c:v>
                </c:pt>
                <c:pt idx="3">
                  <c:v>38</c:v>
                </c:pt>
                <c:pt idx="4">
                  <c:v>44</c:v>
                </c:pt>
                <c:pt idx="5">
                  <c:v>44</c:v>
                </c:pt>
                <c:pt idx="6">
                  <c:v>27</c:v>
                </c:pt>
                <c:pt idx="7">
                  <c:v>40</c:v>
                </c:pt>
                <c:pt idx="8">
                  <c:v>16</c:v>
                </c:pt>
                <c:pt idx="9">
                  <c:v>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CCC-4E34-B25C-F0058ADECCCA}"/>
            </c:ext>
          </c:extLst>
        </c:ser>
        <c:ser>
          <c:idx val="1"/>
          <c:order val="1"/>
          <c:tx>
            <c:strRef>
              <c:f>DALYs2!$C$2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DALYs2!$A$3:$A$12</c:f>
              <c:strCache>
                <c:ptCount val="10"/>
                <c:pt idx="0">
                  <c:v>Ischemic heart disease</c:v>
                </c:pt>
                <c:pt idx="1">
                  <c:v>Neonatal preterm birth complications</c:v>
                </c:pt>
                <c:pt idx="2">
                  <c:v>Neonatal encephalopathy due to birth asphyxia and trauma</c:v>
                </c:pt>
                <c:pt idx="3">
                  <c:v>Chronic obstructive pulmonary disease</c:v>
                </c:pt>
                <c:pt idx="4">
                  <c:v>Lower respiratory infections</c:v>
                </c:pt>
                <c:pt idx="5">
                  <c:v>Diarrheal diseases</c:v>
                </c:pt>
                <c:pt idx="6">
                  <c:v>Cerebrovascular disease</c:v>
                </c:pt>
                <c:pt idx="7">
                  <c:v>Tuberculosis</c:v>
                </c:pt>
                <c:pt idx="8">
                  <c:v>Iron-deficiency anemia</c:v>
                </c:pt>
                <c:pt idx="9">
                  <c:v>Low back and neck pain</c:v>
                </c:pt>
              </c:strCache>
            </c:strRef>
          </c:cat>
          <c:val>
            <c:numRef>
              <c:f>DALYs2!$C$3:$C$12</c:f>
              <c:numCache>
                <c:formatCode>0</c:formatCode>
                <c:ptCount val="10"/>
                <c:pt idx="0">
                  <c:v>30</c:v>
                </c:pt>
                <c:pt idx="1">
                  <c:v>20</c:v>
                </c:pt>
                <c:pt idx="2">
                  <c:v>18</c:v>
                </c:pt>
                <c:pt idx="3">
                  <c:v>26</c:v>
                </c:pt>
                <c:pt idx="4">
                  <c:v>19</c:v>
                </c:pt>
                <c:pt idx="5">
                  <c:v>17</c:v>
                </c:pt>
                <c:pt idx="6">
                  <c:v>19</c:v>
                </c:pt>
                <c:pt idx="7">
                  <c:v>14</c:v>
                </c:pt>
                <c:pt idx="8">
                  <c:v>12</c:v>
                </c:pt>
                <c:pt idx="9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CCC-4E34-B25C-F0058ADEC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3789568"/>
        <c:axId val="173791104"/>
      </c:barChart>
      <c:catAx>
        <c:axId val="173789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791104"/>
        <c:crosses val="autoZero"/>
        <c:auto val="1"/>
        <c:lblAlgn val="ctr"/>
        <c:lblOffset val="100"/>
        <c:noMultiLvlLbl val="0"/>
      </c:catAx>
      <c:valAx>
        <c:axId val="173791104"/>
        <c:scaling>
          <c:orientation val="minMax"/>
          <c:max val="8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DALYs per 1000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789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400" b="1"/>
              <a:t>All ages</a:t>
            </a:r>
          </a:p>
        </c:rich>
      </c:tx>
      <c:layout>
        <c:manualLayout>
          <c:xMode val="edge"/>
          <c:yMode val="edge"/>
          <c:x val="0.45323827655513022"/>
          <c:y val="0.13077981229556038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'Deaths 1'!$B$2</c:f>
              <c:strCache>
                <c:ptCount val="1"/>
                <c:pt idx="0">
                  <c:v>1990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'Deaths 1'!$A$3:$A$8</c:f>
              <c:strCache>
                <c:ptCount val="6"/>
                <c:pt idx="0">
                  <c:v>Ischemic heart disease</c:v>
                </c:pt>
                <c:pt idx="1">
                  <c:v>Chronic obstructive pulmonary disease</c:v>
                </c:pt>
                <c:pt idx="2">
                  <c:v>Cerebrovascular disease</c:v>
                </c:pt>
                <c:pt idx="3">
                  <c:v>Lower respiratory infections</c:v>
                </c:pt>
                <c:pt idx="4">
                  <c:v>Diarrheal diseases</c:v>
                </c:pt>
                <c:pt idx="5">
                  <c:v>Tuberculosis</c:v>
                </c:pt>
              </c:strCache>
            </c:strRef>
          </c:cat>
          <c:val>
            <c:numRef>
              <c:f>'Deaths 1'!$B$3:$B$8</c:f>
              <c:numCache>
                <c:formatCode>0</c:formatCode>
                <c:ptCount val="6"/>
                <c:pt idx="0">
                  <c:v>91.555382823999906</c:v>
                </c:pt>
                <c:pt idx="1">
                  <c:v>77.791657532000002</c:v>
                </c:pt>
                <c:pt idx="2">
                  <c:v>56.998856599</c:v>
                </c:pt>
                <c:pt idx="3">
                  <c:v>85.488281911000001</c:v>
                </c:pt>
                <c:pt idx="4">
                  <c:v>84.942951797999996</c:v>
                </c:pt>
                <c:pt idx="5">
                  <c:v>78.977079829000004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9E3-40DB-9D01-9847F54268AF}"/>
            </c:ext>
          </c:extLst>
        </c:ser>
        <c:ser>
          <c:idx val="1"/>
          <c:order val="1"/>
          <c:tx>
            <c:strRef>
              <c:f>'Deaths 1'!$C$2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'Deaths 1'!$A$3:$A$8</c:f>
              <c:strCache>
                <c:ptCount val="6"/>
                <c:pt idx="0">
                  <c:v>Ischemic heart disease</c:v>
                </c:pt>
                <c:pt idx="1">
                  <c:v>Chronic obstructive pulmonary disease</c:v>
                </c:pt>
                <c:pt idx="2">
                  <c:v>Cerebrovascular disease</c:v>
                </c:pt>
                <c:pt idx="3">
                  <c:v>Lower respiratory infections</c:v>
                </c:pt>
                <c:pt idx="4">
                  <c:v>Diarrheal diseases</c:v>
                </c:pt>
                <c:pt idx="5">
                  <c:v>Tuberculosis</c:v>
                </c:pt>
              </c:strCache>
            </c:strRef>
          </c:cat>
          <c:val>
            <c:numRef>
              <c:f>'Deaths 1'!$C$3:$C$8</c:f>
              <c:numCache>
                <c:formatCode>0</c:formatCode>
                <c:ptCount val="6"/>
                <c:pt idx="0">
                  <c:v>122.757197823</c:v>
                </c:pt>
                <c:pt idx="1">
                  <c:v>79.421146074000006</c:v>
                </c:pt>
                <c:pt idx="2">
                  <c:v>61.145209473999998</c:v>
                </c:pt>
                <c:pt idx="3">
                  <c:v>40.360505226999997</c:v>
                </c:pt>
                <c:pt idx="4">
                  <c:v>37.281771073999998</c:v>
                </c:pt>
                <c:pt idx="5">
                  <c:v>35.592057974999904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9E3-40DB-9D01-9847F54268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941696"/>
        <c:axId val="174943232"/>
      </c:barChart>
      <c:catAx>
        <c:axId val="174941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943232"/>
        <c:crosses val="autoZero"/>
        <c:auto val="1"/>
        <c:lblAlgn val="ctr"/>
        <c:lblOffset val="100"/>
        <c:noMultiLvlLbl val="0"/>
      </c:catAx>
      <c:valAx>
        <c:axId val="174943232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Deaths per 100,000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94169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N" sz="1400" b="1"/>
              <a:t>Age-standardised  </a:t>
            </a:r>
          </a:p>
        </c:rich>
      </c:tx>
      <c:layout>
        <c:manualLayout>
          <c:xMode val="edge"/>
          <c:yMode val="edge"/>
          <c:x val="0.41632603751992159"/>
          <c:y val="9.683017332764405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'Deaths 2'!$B$2</c:f>
              <c:strCache>
                <c:ptCount val="1"/>
                <c:pt idx="0">
                  <c:v>1990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'Deaths 2'!$A$3:$A$8</c:f>
              <c:strCache>
                <c:ptCount val="6"/>
                <c:pt idx="0">
                  <c:v>Ischemic heart disease</c:v>
                </c:pt>
                <c:pt idx="1">
                  <c:v>Chronic obstructive pulmonary disease</c:v>
                </c:pt>
                <c:pt idx="2">
                  <c:v>Cerebrovascular disease</c:v>
                </c:pt>
                <c:pt idx="3">
                  <c:v>Lower respiratory infections</c:v>
                </c:pt>
                <c:pt idx="4">
                  <c:v>Diarrheal diseases</c:v>
                </c:pt>
                <c:pt idx="5">
                  <c:v>Tuberculosis</c:v>
                </c:pt>
              </c:strCache>
            </c:strRef>
          </c:cat>
          <c:val>
            <c:numRef>
              <c:f>'Deaths 2'!$B$3:$B$8</c:f>
              <c:numCache>
                <c:formatCode>0</c:formatCode>
                <c:ptCount val="6"/>
                <c:pt idx="0">
                  <c:v>218.84853486</c:v>
                </c:pt>
                <c:pt idx="1">
                  <c:v>198.875367641</c:v>
                </c:pt>
                <c:pt idx="2">
                  <c:v>135.00964268999999</c:v>
                </c:pt>
                <c:pt idx="3">
                  <c:v>98.241085651999995</c:v>
                </c:pt>
                <c:pt idx="4">
                  <c:v>119.11189649299899</c:v>
                </c:pt>
                <c:pt idx="5">
                  <c:v>132.26980809099999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46-48DB-A6E3-BAA48A3D054C}"/>
            </c:ext>
          </c:extLst>
        </c:ser>
        <c:ser>
          <c:idx val="1"/>
          <c:order val="1"/>
          <c:tx>
            <c:strRef>
              <c:f>'Deaths 2'!$C$2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'Deaths 2'!$A$3:$A$8</c:f>
              <c:strCache>
                <c:ptCount val="6"/>
                <c:pt idx="0">
                  <c:v>Ischemic heart disease</c:v>
                </c:pt>
                <c:pt idx="1">
                  <c:v>Chronic obstructive pulmonary disease</c:v>
                </c:pt>
                <c:pt idx="2">
                  <c:v>Cerebrovascular disease</c:v>
                </c:pt>
                <c:pt idx="3">
                  <c:v>Lower respiratory infections</c:v>
                </c:pt>
                <c:pt idx="4">
                  <c:v>Diarrheal diseases</c:v>
                </c:pt>
                <c:pt idx="5">
                  <c:v>Tuberculosis</c:v>
                </c:pt>
              </c:strCache>
            </c:strRef>
          </c:cat>
          <c:val>
            <c:numRef>
              <c:f>'Deaths 2'!$C$3:$C$8</c:f>
              <c:numCache>
                <c:formatCode>0</c:formatCode>
                <c:ptCount val="6"/>
                <c:pt idx="0">
                  <c:v>204.483908601</c:v>
                </c:pt>
                <c:pt idx="1">
                  <c:v>141.193217132</c:v>
                </c:pt>
                <c:pt idx="2">
                  <c:v>103.342288639</c:v>
                </c:pt>
                <c:pt idx="3">
                  <c:v>58.6496549659999</c:v>
                </c:pt>
                <c:pt idx="4">
                  <c:v>55.516982683999998</c:v>
                </c:pt>
                <c:pt idx="5">
                  <c:v>46.920281602000003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546-48DB-A6E3-BAA48A3D05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999040"/>
        <c:axId val="175000576"/>
      </c:barChart>
      <c:catAx>
        <c:axId val="174999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5000576"/>
        <c:crosses val="autoZero"/>
        <c:auto val="1"/>
        <c:lblAlgn val="ctr"/>
        <c:lblOffset val="100"/>
        <c:noMultiLvlLbl val="0"/>
      </c:catAx>
      <c:valAx>
        <c:axId val="175000576"/>
        <c:scaling>
          <c:orientation val="minMax"/>
          <c:max val="25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IN"/>
                  <a:t>Deaths per 100,000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99904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6AB2A84-3367-472C-9F34-5EC318C6B71E}" type="datetimeFigureOut">
              <a:rPr lang="en-IN" smtClean="0"/>
              <a:pPr/>
              <a:t>09-11-2016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78695BD-9872-482D-A4E7-4B0F8D63CEA2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2960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B9F95-9509-41C1-BD3D-EAB3F88EEB47}" type="slidenum">
              <a:rPr lang="en-IN" smtClean="0"/>
              <a:pPr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8409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5E14-FD71-4AD3-9886-0BA01BFD11A2}" type="datetimeFigureOut">
              <a:rPr lang="en-IN" smtClean="0"/>
              <a:pPr/>
              <a:t>09-11-2016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0A12-5E2E-48C0-8CE7-319C0C05327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5E14-FD71-4AD3-9886-0BA01BFD11A2}" type="datetimeFigureOut">
              <a:rPr lang="en-IN" smtClean="0"/>
              <a:pPr/>
              <a:t>09-11-2016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0A12-5E2E-48C0-8CE7-319C0C05327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5E14-FD71-4AD3-9886-0BA01BFD11A2}" type="datetimeFigureOut">
              <a:rPr lang="en-IN" smtClean="0"/>
              <a:pPr/>
              <a:t>09-11-2016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0A12-5E2E-48C0-8CE7-319C0C05327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5E14-FD71-4AD3-9886-0BA01BFD11A2}" type="datetimeFigureOut">
              <a:rPr lang="en-IN" smtClean="0"/>
              <a:pPr/>
              <a:t>09-11-2016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0A12-5E2E-48C0-8CE7-319C0C05327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5E14-FD71-4AD3-9886-0BA01BFD11A2}" type="datetimeFigureOut">
              <a:rPr lang="en-IN" smtClean="0"/>
              <a:pPr/>
              <a:t>09-11-2016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0A12-5E2E-48C0-8CE7-319C0C05327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5E14-FD71-4AD3-9886-0BA01BFD11A2}" type="datetimeFigureOut">
              <a:rPr lang="en-IN" smtClean="0"/>
              <a:pPr/>
              <a:t>09-11-2016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0A12-5E2E-48C0-8CE7-319C0C05327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5E14-FD71-4AD3-9886-0BA01BFD11A2}" type="datetimeFigureOut">
              <a:rPr lang="en-IN" smtClean="0"/>
              <a:pPr/>
              <a:t>09-11-2016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0A12-5E2E-48C0-8CE7-319C0C05327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5E14-FD71-4AD3-9886-0BA01BFD11A2}" type="datetimeFigureOut">
              <a:rPr lang="en-IN" smtClean="0"/>
              <a:pPr/>
              <a:t>09-11-2016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0A12-5E2E-48C0-8CE7-319C0C05327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5E14-FD71-4AD3-9886-0BA01BFD11A2}" type="datetimeFigureOut">
              <a:rPr lang="en-IN" smtClean="0"/>
              <a:pPr/>
              <a:t>09-11-2016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0A12-5E2E-48C0-8CE7-319C0C05327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5E14-FD71-4AD3-9886-0BA01BFD11A2}" type="datetimeFigureOut">
              <a:rPr lang="en-IN" smtClean="0"/>
              <a:pPr/>
              <a:t>09-11-2016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0A12-5E2E-48C0-8CE7-319C0C05327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5E14-FD71-4AD3-9886-0BA01BFD11A2}" type="datetimeFigureOut">
              <a:rPr lang="en-IN" smtClean="0"/>
              <a:pPr/>
              <a:t>09-11-2016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20A12-5E2E-48C0-8CE7-319C0C05327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fld id="{F1EF5E14-FD71-4AD3-9886-0BA01BFD11A2}" type="datetimeFigureOut">
              <a:rPr lang="en-IN" smtClean="0"/>
              <a:pPr/>
              <a:t>09-11-2016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itchFamily="34" charset="0"/>
              </a:defRPr>
            </a:lvl1pPr>
          </a:lstStyle>
          <a:p>
            <a:fld id="{2B320A12-5E2E-48C0-8CE7-319C0C053277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libri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519742"/>
            <a:ext cx="9144000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3200" b="1" dirty="0" smtClean="0"/>
              <a:t>Key Findings for India</a:t>
            </a:r>
          </a:p>
          <a:p>
            <a:pPr algn="ctr">
              <a:lnSpc>
                <a:spcPct val="120000"/>
              </a:lnSpc>
            </a:pPr>
            <a:r>
              <a:rPr lang="en-US" sz="3200" b="1" dirty="0" smtClean="0"/>
              <a:t>from </a:t>
            </a:r>
          </a:p>
          <a:p>
            <a:pPr algn="ctr">
              <a:lnSpc>
                <a:spcPct val="120000"/>
              </a:lnSpc>
            </a:pPr>
            <a:r>
              <a:rPr lang="en-US" sz="3200" b="1" dirty="0" smtClean="0"/>
              <a:t>the Global Burden of Disease Study 2015</a:t>
            </a:r>
            <a:endParaRPr lang="en-IN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4221088"/>
            <a:ext cx="8892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J.V.R. Prasada Rao</a:t>
            </a:r>
          </a:p>
          <a:p>
            <a:pPr algn="ctr"/>
            <a:r>
              <a:rPr lang="en-US" sz="2000" dirty="0" smtClean="0"/>
              <a:t>9 November 2016</a:t>
            </a:r>
          </a:p>
        </p:txBody>
      </p:sp>
      <p:pic>
        <p:nvPicPr>
          <p:cNvPr id="8" name="Picture 3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400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logo2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7665" y="6400800"/>
            <a:ext cx="1285875" cy="381000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5"/>
          <a:stretch>
            <a:fillRect/>
          </a:stretch>
        </p:blipFill>
        <p:spPr>
          <a:xfrm>
            <a:off x="3984459" y="6309320"/>
            <a:ext cx="559435" cy="558800"/>
          </a:xfrm>
          <a:prstGeom prst="rect">
            <a:avLst/>
          </a:prstGeom>
        </p:spPr>
      </p:pic>
      <p:sp>
        <p:nvSpPr>
          <p:cNvPr id="10" name="Subtitle 2"/>
          <p:cNvSpPr txBox="1">
            <a:spLocks/>
          </p:cNvSpPr>
          <p:nvPr/>
        </p:nvSpPr>
        <p:spPr>
          <a:xfrm>
            <a:off x="4427984" y="6362163"/>
            <a:ext cx="922020" cy="451213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kern="1200" dirty="0">
                <a:solidFill>
                  <a:srgbClr val="222A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IN" sz="2000" b="1" kern="1200" dirty="0">
                <a:solidFill>
                  <a:srgbClr val="222A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ICMR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2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5376" y="116632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68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IN" sz="2200" b="1" dirty="0">
                <a:solidFill>
                  <a:srgbClr val="000000"/>
                </a:solidFill>
              </a:rPr>
              <a:t>Top </a:t>
            </a:r>
            <a:r>
              <a:rPr lang="en-IN" sz="2200" b="1" dirty="0" smtClean="0">
                <a:solidFill>
                  <a:srgbClr val="000000"/>
                </a:solidFill>
              </a:rPr>
              <a:t>Causes </a:t>
            </a:r>
            <a:r>
              <a:rPr lang="en-IN" sz="2200" b="1" dirty="0">
                <a:solidFill>
                  <a:srgbClr val="000000"/>
                </a:solidFill>
              </a:rPr>
              <a:t>for </a:t>
            </a:r>
            <a:r>
              <a:rPr lang="en-IN" sz="2200" b="1" dirty="0" smtClean="0">
                <a:solidFill>
                  <a:srgbClr val="000000"/>
                </a:solidFill>
              </a:rPr>
              <a:t>DALYs Rate </a:t>
            </a:r>
            <a:r>
              <a:rPr lang="en-IN" sz="2200" b="1" dirty="0">
                <a:solidFill>
                  <a:srgbClr val="000000"/>
                </a:solidFill>
              </a:rPr>
              <a:t>in </a:t>
            </a:r>
            <a:r>
              <a:rPr lang="en-IN" sz="2200" b="1" dirty="0" smtClean="0">
                <a:solidFill>
                  <a:srgbClr val="000000"/>
                </a:solidFill>
              </a:rPr>
              <a:t>India: 1990 &amp; 2015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4777412"/>
              </p:ext>
            </p:extLst>
          </p:nvPr>
        </p:nvGraphicFramePr>
        <p:xfrm>
          <a:off x="201727" y="578297"/>
          <a:ext cx="8709793" cy="2994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3712957"/>
              </p:ext>
            </p:extLst>
          </p:nvPr>
        </p:nvGraphicFramePr>
        <p:xfrm>
          <a:off x="201727" y="3573016"/>
          <a:ext cx="8709793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253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48226"/>
          </a:xfrm>
        </p:spPr>
        <p:txBody>
          <a:bodyPr>
            <a:noAutofit/>
          </a:bodyPr>
          <a:lstStyle/>
          <a:p>
            <a:r>
              <a:rPr lang="en-IN" sz="2200" b="1" dirty="0" smtClean="0"/>
              <a:t>Top Causes </a:t>
            </a:r>
            <a:r>
              <a:rPr lang="en-IN" sz="2200" b="1" dirty="0"/>
              <a:t>for </a:t>
            </a:r>
            <a:r>
              <a:rPr lang="en-IN" sz="2200" b="1" dirty="0" smtClean="0"/>
              <a:t>DALYs: Males </a:t>
            </a:r>
            <a:r>
              <a:rPr lang="en-IN" sz="2200" b="1" dirty="0"/>
              <a:t>and </a:t>
            </a:r>
            <a:r>
              <a:rPr lang="en-IN" sz="2200" b="1" dirty="0" smtClean="0"/>
              <a:t>Females in India</a:t>
            </a:r>
            <a:endParaRPr lang="en-IN" sz="2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96" y="836712"/>
            <a:ext cx="8772206" cy="5578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72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48226"/>
          </a:xfrm>
        </p:spPr>
        <p:txBody>
          <a:bodyPr>
            <a:noAutofit/>
          </a:bodyPr>
          <a:lstStyle/>
          <a:p>
            <a:r>
              <a:rPr lang="en-IN" sz="2200" b="1" dirty="0" smtClean="0"/>
              <a:t>Age Pattern of DALYs in India: 2015</a:t>
            </a:r>
            <a:endParaRPr lang="en-IN" sz="2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1006177"/>
            <a:ext cx="9067800" cy="559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295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64096"/>
          </a:xfrm>
        </p:spPr>
        <p:txBody>
          <a:bodyPr>
            <a:noAutofit/>
          </a:bodyPr>
          <a:lstStyle/>
          <a:p>
            <a:r>
              <a:rPr lang="en-IN" sz="2200" b="1" dirty="0" smtClean="0"/>
              <a:t>Causes of DALYs Across Countries: 2015</a:t>
            </a:r>
            <a:endParaRPr lang="en-IN" sz="2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" y="1052736"/>
            <a:ext cx="8926388" cy="428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44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864096"/>
          </a:xfrm>
        </p:spPr>
        <p:txBody>
          <a:bodyPr>
            <a:noAutofit/>
          </a:bodyPr>
          <a:lstStyle/>
          <a:p>
            <a:r>
              <a:rPr lang="en-IN" sz="2200" b="1" dirty="0"/>
              <a:t>Top 10 Causes for </a:t>
            </a:r>
            <a:r>
              <a:rPr lang="en-IN" sz="2200" b="1" dirty="0" smtClean="0"/>
              <a:t>Deaths </a:t>
            </a:r>
            <a:r>
              <a:rPr lang="en-IN" sz="2200" b="1" dirty="0"/>
              <a:t>in India: </a:t>
            </a:r>
            <a:r>
              <a:rPr lang="en-IN" sz="2200" b="1" dirty="0" smtClean="0"/>
              <a:t>2015 </a:t>
            </a:r>
            <a:endParaRPr lang="en-IN" sz="2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9" y="1052736"/>
            <a:ext cx="8712968" cy="460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58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44624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68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IN" sz="2200" b="1" dirty="0"/>
              <a:t>Top </a:t>
            </a:r>
            <a:r>
              <a:rPr lang="en-IN" sz="2200" b="1" dirty="0" smtClean="0"/>
              <a:t>Causes for Death Rate in India: 2015 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6441406"/>
              </p:ext>
            </p:extLst>
          </p:nvPr>
        </p:nvGraphicFramePr>
        <p:xfrm>
          <a:off x="539552" y="404665"/>
          <a:ext cx="7920880" cy="2664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8416803"/>
              </p:ext>
            </p:extLst>
          </p:nvPr>
        </p:nvGraphicFramePr>
        <p:xfrm>
          <a:off x="539552" y="3068960"/>
          <a:ext cx="8136904" cy="3672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58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57508"/>
            <a:ext cx="9143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200" b="1" dirty="0" smtClean="0"/>
              <a:t>Risk Factors Causing Health Loss in India: 1990 to 2015 </a:t>
            </a:r>
            <a:endParaRPr lang="en-IN" sz="22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340768"/>
            <a:ext cx="8757758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24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8864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200" b="1" dirty="0" smtClean="0"/>
              <a:t>Risk Factors Contribution to Causes of Health Loss in India: 2015</a:t>
            </a:r>
            <a:endParaRPr lang="en-IN" sz="22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552" y="764704"/>
            <a:ext cx="8615070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78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0" y="188640"/>
            <a:ext cx="9144000" cy="6742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" pitchFamily="34" charset="0"/>
                <a:ea typeface="+mj-ea"/>
                <a:cs typeface="+mj-cs"/>
              </a:defRPr>
            </a:lvl1pPr>
          </a:lstStyle>
          <a:p>
            <a:r>
              <a:rPr lang="en-IN" sz="2800" b="1" dirty="0" smtClean="0"/>
              <a:t>Population of Indian States</a:t>
            </a:r>
            <a:endParaRPr lang="en-IN" sz="28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333" y="980728"/>
            <a:ext cx="4933333" cy="56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14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95536" y="1052736"/>
            <a:ext cx="8424936" cy="5184576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IN" sz="2200" dirty="0"/>
              <a:t>Joint effort of ICMR, PHFI and IHME, in collaboration with the Ministry of Health and Family Welfare</a:t>
            </a:r>
          </a:p>
          <a:p>
            <a:pPr>
              <a:lnSpc>
                <a:spcPct val="114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Robust scientific methods of GBD approach would be utilized as relevant for the states of India</a:t>
            </a:r>
            <a:endParaRPr lang="en-IN" sz="2200" dirty="0"/>
          </a:p>
          <a:p>
            <a:pPr>
              <a:lnSpc>
                <a:spcPct val="114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IN" sz="2200" dirty="0"/>
              <a:t>Use the GBD approach to compute estimates for burden of diseases and risk factors for the Indian states </a:t>
            </a:r>
          </a:p>
          <a:p>
            <a:pPr>
              <a:lnSpc>
                <a:spcPct val="114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IN" sz="2200" dirty="0" smtClean="0"/>
              <a:t>Disaggregated findings by age groups, sexes, rural-urban populations</a:t>
            </a:r>
          </a:p>
          <a:p>
            <a:pPr lvl="0">
              <a:lnSpc>
                <a:spcPct val="114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IN" sz="2200" dirty="0" smtClean="0"/>
              <a:t>Use of co-variates to strengthen estimates when data are scanty</a:t>
            </a:r>
          </a:p>
          <a:p>
            <a:pPr lvl="0">
              <a:lnSpc>
                <a:spcPct val="114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IN" sz="2200" dirty="0" smtClean="0"/>
              <a:t>Identify major data gaps that could be improved over time</a:t>
            </a:r>
          </a:p>
          <a:p>
            <a:pPr lvl="0">
              <a:lnSpc>
                <a:spcPct val="114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Work with many hundreds of collaborators across the states of India</a:t>
            </a:r>
          </a:p>
          <a:p>
            <a:pPr>
              <a:lnSpc>
                <a:spcPct val="114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endParaRPr lang="en-US" sz="2200" dirty="0" smtClean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685213" y="6553200"/>
            <a:ext cx="4587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0" y="214536"/>
            <a:ext cx="9144000" cy="838200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+mn-lt"/>
              </a:rPr>
              <a:t>State-level Disease Burden Estimates</a:t>
            </a:r>
            <a:endParaRPr lang="en-US" sz="2800" b="1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30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Triple Burden of Disease in India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Unfinished agenda of communicable diseases</a:t>
            </a:r>
          </a:p>
          <a:p>
            <a:r>
              <a:rPr lang="en-US" dirty="0" smtClean="0"/>
              <a:t>Emerging non-communicable diseases</a:t>
            </a:r>
          </a:p>
          <a:p>
            <a:r>
              <a:rPr lang="en-US" dirty="0" smtClean="0"/>
              <a:t>Emerging infectious diseases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With 2.4% of land mass, India supports 17.8</a:t>
            </a:r>
            <a:r>
              <a:rPr lang="en-US" dirty="0">
                <a:solidFill>
                  <a:srgbClr val="FF0000"/>
                </a:solidFill>
              </a:rPr>
              <a:t>%</a:t>
            </a:r>
            <a:r>
              <a:rPr lang="en-US" dirty="0" smtClean="0">
                <a:solidFill>
                  <a:srgbClr val="FF0000"/>
                </a:solidFill>
              </a:rPr>
              <a:t>    of  population which is still growing at 17.7% decadal rate.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8324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188640" y="-1179512"/>
            <a:ext cx="10332640" cy="3744416"/>
          </a:xfrm>
        </p:spPr>
        <p:txBody>
          <a:bodyPr/>
          <a:lstStyle/>
          <a:p>
            <a:r>
              <a:rPr lang="en-US" dirty="0" smtClean="0"/>
              <a:t>State Level Estimates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0043" y="1621475"/>
            <a:ext cx="7344816" cy="5229200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9552" y="1052736"/>
            <a:ext cx="756084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. All </a:t>
            </a:r>
            <a:r>
              <a:rPr lang="en-US" sz="2800" dirty="0"/>
              <a:t>available sources of data on mortality, causes of death, morbidity and risk factors </a:t>
            </a:r>
            <a:r>
              <a:rPr lang="en-US" sz="2800" dirty="0" smtClean="0"/>
              <a:t>will be used.</a:t>
            </a:r>
          </a:p>
          <a:p>
            <a:r>
              <a:rPr lang="en-US" sz="2800" dirty="0" smtClean="0"/>
              <a:t>. Smokeless tobacco included as a risk factor</a:t>
            </a:r>
          </a:p>
          <a:p>
            <a:r>
              <a:rPr lang="en-US" sz="2800" dirty="0" smtClean="0"/>
              <a:t>. Sample </a:t>
            </a:r>
            <a:r>
              <a:rPr lang="en-US" sz="2800" dirty="0"/>
              <a:t>Registration System verbal autopsy data. </a:t>
            </a:r>
            <a:endParaRPr lang="en-US" sz="2800" dirty="0" smtClean="0"/>
          </a:p>
          <a:p>
            <a:r>
              <a:rPr lang="en-US" sz="2800" dirty="0" smtClean="0"/>
              <a:t>. Twelve </a:t>
            </a:r>
            <a:r>
              <a:rPr lang="en-US" sz="2800" dirty="0"/>
              <a:t>GBD India Expert </a:t>
            </a:r>
            <a:r>
              <a:rPr lang="en-US" sz="2800" dirty="0" smtClean="0"/>
              <a:t>Groups formed </a:t>
            </a:r>
            <a:r>
              <a:rPr lang="en-US" sz="2800" dirty="0"/>
              <a:t>to guide this work, which include over 150 technical experts representing about 90 institutions </a:t>
            </a:r>
            <a:endParaRPr lang="en-GB" sz="2800" dirty="0"/>
          </a:p>
          <a:p>
            <a:endParaRPr lang="en-US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9201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630616" cy="1944215"/>
          </a:xfrm>
        </p:spPr>
        <p:txBody>
          <a:bodyPr/>
          <a:lstStyle/>
          <a:p>
            <a:r>
              <a:rPr lang="en-US" dirty="0" smtClean="0"/>
              <a:t>State Level Estimates (</a:t>
            </a:r>
            <a:r>
              <a:rPr lang="en-US" dirty="0" err="1" smtClean="0"/>
              <a:t>contd</a:t>
            </a:r>
            <a:r>
              <a:rPr lang="en-US" dirty="0" smtClean="0"/>
              <a:t>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348880"/>
            <a:ext cx="6400800" cy="3744416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- meetings </a:t>
            </a:r>
            <a:r>
              <a:rPr lang="en-US" b="1" dirty="0"/>
              <a:t>of the expert groups </a:t>
            </a:r>
            <a:r>
              <a:rPr lang="en-US" b="1" dirty="0" smtClean="0"/>
              <a:t>in </a:t>
            </a:r>
            <a:r>
              <a:rPr lang="en-US" b="1" dirty="0"/>
              <a:t>February </a:t>
            </a:r>
            <a:r>
              <a:rPr lang="en-US" b="1" dirty="0" smtClean="0"/>
              <a:t>2017 for more </a:t>
            </a:r>
            <a:r>
              <a:rPr lang="en-US" b="1" dirty="0"/>
              <a:t>substantial state-level findings  </a:t>
            </a:r>
            <a:r>
              <a:rPr lang="en-US" b="1" dirty="0" smtClean="0"/>
              <a:t>          </a:t>
            </a:r>
          </a:p>
          <a:p>
            <a:r>
              <a:rPr lang="en-US" b="1" dirty="0" smtClean="0"/>
              <a:t> -   followed </a:t>
            </a:r>
            <a:r>
              <a:rPr lang="en-US" b="1" dirty="0"/>
              <a:t>by </a:t>
            </a:r>
            <a:r>
              <a:rPr lang="en-US" b="1" dirty="0" smtClean="0"/>
              <a:t>another </a:t>
            </a:r>
            <a:r>
              <a:rPr lang="en-US" b="1" dirty="0"/>
              <a:t>set of physical meetings in the middle of 2017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-   Launch of the state level study results   on  November 2017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400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56253"/>
            <a:ext cx="9144000" cy="922599"/>
          </a:xfrm>
        </p:spPr>
        <p:txBody>
          <a:bodyPr>
            <a:noAutofit/>
          </a:bodyPr>
          <a:lstStyle/>
          <a:p>
            <a:pPr marL="231775" lvl="1" indent="-231775" algn="ctr"/>
            <a:r>
              <a:rPr lang="en-US" sz="3200" b="1" dirty="0" smtClean="0">
                <a:latin typeface="+mn-lt"/>
              </a:rPr>
              <a:t>The Global Burden of Disease Study</a:t>
            </a:r>
            <a:br>
              <a:rPr lang="en-US" sz="3200" b="1" dirty="0" smtClean="0">
                <a:latin typeface="+mn-lt"/>
              </a:rPr>
            </a:br>
            <a:r>
              <a:rPr lang="en-US" sz="3200" b="1" i="1" dirty="0" smtClean="0">
                <a:latin typeface="+mn-lt"/>
              </a:rPr>
              <a:t>Approach</a:t>
            </a:r>
            <a:endParaRPr lang="en-US" sz="3200" b="1" i="1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1970285"/>
            <a:ext cx="8424936" cy="2610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800" dirty="0"/>
              <a:t>A systematic scientific effort </a:t>
            </a:r>
            <a:endParaRPr lang="en-US" sz="2800" dirty="0" smtClean="0"/>
          </a:p>
          <a:p>
            <a:pPr algn="ctr">
              <a:lnSpc>
                <a:spcPct val="150000"/>
              </a:lnSpc>
              <a:defRPr/>
            </a:pPr>
            <a:r>
              <a:rPr lang="en-US" sz="2800" dirty="0" smtClean="0"/>
              <a:t>to </a:t>
            </a:r>
            <a:r>
              <a:rPr lang="en-US" sz="2800" dirty="0"/>
              <a:t>quantify the comparative magnitude of health loss </a:t>
            </a:r>
            <a:endParaRPr lang="en-US" sz="2800" dirty="0" smtClean="0"/>
          </a:p>
          <a:p>
            <a:pPr algn="ctr">
              <a:lnSpc>
                <a:spcPct val="150000"/>
              </a:lnSpc>
              <a:defRPr/>
            </a:pPr>
            <a:r>
              <a:rPr lang="en-US" sz="2800" dirty="0" smtClean="0"/>
              <a:t>due </a:t>
            </a:r>
            <a:r>
              <a:rPr lang="en-US" sz="2800" dirty="0"/>
              <a:t>to diseases, injuries and risk factors </a:t>
            </a:r>
            <a:endParaRPr lang="en-US" sz="2800" dirty="0" smtClean="0"/>
          </a:p>
          <a:p>
            <a:pPr algn="ctr">
              <a:lnSpc>
                <a:spcPct val="150000"/>
              </a:lnSpc>
              <a:defRPr/>
            </a:pPr>
            <a:r>
              <a:rPr lang="en-US" sz="2800" dirty="0" smtClean="0"/>
              <a:t>by </a:t>
            </a:r>
            <a:r>
              <a:rPr lang="en-US" sz="2800" dirty="0"/>
              <a:t>age, </a:t>
            </a:r>
            <a:r>
              <a:rPr lang="en-US" sz="2800" dirty="0" smtClean="0"/>
              <a:t>sex and </a:t>
            </a:r>
            <a:r>
              <a:rPr lang="en-US" sz="2800" dirty="0"/>
              <a:t>geographies for specific points in </a:t>
            </a:r>
            <a:r>
              <a:rPr lang="en-US" sz="2800" dirty="0" smtClean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99973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11560" y="980728"/>
            <a:ext cx="7776864" cy="5184576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IN" sz="2200" dirty="0" smtClean="0"/>
              <a:t>Estimates of disease burden and risk factors trends produced for 195 countries by GBD Study 2015</a:t>
            </a:r>
          </a:p>
          <a:p>
            <a:pPr>
              <a:lnSpc>
                <a:spcPct val="114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IN" sz="2200" smtClean="0"/>
              <a:t>Over 1800 </a:t>
            </a:r>
            <a:r>
              <a:rPr lang="en-IN" sz="2200" dirty="0" smtClean="0"/>
              <a:t>collaborators in 120 countries contributed</a:t>
            </a:r>
          </a:p>
          <a:p>
            <a:pPr>
              <a:lnSpc>
                <a:spcPct val="114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IN" sz="2200" dirty="0"/>
              <a:t>All available sources of data on mortality, morbidity and risk factors used</a:t>
            </a:r>
          </a:p>
          <a:p>
            <a:pPr>
              <a:lnSpc>
                <a:spcPct val="114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IN" sz="2200" dirty="0" smtClean="0"/>
              <a:t>Robust methods developed for producing estimates that allow standardized comparisons across countries, age and sex groups, and over time</a:t>
            </a:r>
          </a:p>
          <a:p>
            <a:pPr lvl="0">
              <a:lnSpc>
                <a:spcPct val="114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GBD </a:t>
            </a:r>
            <a:r>
              <a:rPr lang="en-US" sz="2200" dirty="0"/>
              <a:t>estimates used widely for </a:t>
            </a:r>
            <a:r>
              <a:rPr lang="en-US" sz="2200" dirty="0" smtClean="0"/>
              <a:t>academic and policy purposes</a:t>
            </a:r>
          </a:p>
          <a:p>
            <a:pPr lvl="0">
              <a:lnSpc>
                <a:spcPct val="114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r>
              <a:rPr lang="en-US" sz="2200" dirty="0" smtClean="0"/>
              <a:t>Disease burden and risk factors estimates available for India from GBD Study 2015</a:t>
            </a:r>
            <a:endParaRPr lang="en-GB" sz="2200" dirty="0"/>
          </a:p>
          <a:p>
            <a:pPr>
              <a:lnSpc>
                <a:spcPct val="114000"/>
              </a:lnSpc>
              <a:spcBef>
                <a:spcPts val="1200"/>
              </a:spcBef>
              <a:buFont typeface="Wingdings" panose="05000000000000000000" pitchFamily="2" charset="2"/>
              <a:buChar char="§"/>
              <a:defRPr/>
            </a:pPr>
            <a:endParaRPr lang="en-US" sz="2200" dirty="0" smtClean="0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685213" y="6553200"/>
            <a:ext cx="4587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0" y="214536"/>
            <a:ext cx="9144000" cy="838200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latin typeface="+mn-lt"/>
              </a:rPr>
              <a:t>Global Burden of Disease Study 2015</a:t>
            </a:r>
            <a:endParaRPr lang="en-US" sz="2800" b="1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06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260494"/>
            <a:ext cx="9144000" cy="648226"/>
          </a:xfrm>
        </p:spPr>
        <p:txBody>
          <a:bodyPr>
            <a:noAutofit/>
          </a:bodyPr>
          <a:lstStyle/>
          <a:p>
            <a:pPr>
              <a:defRPr sz="192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 smtClean="0">
                <a:solidFill>
                  <a:srgbClr val="000000"/>
                </a:solidFill>
              </a:rPr>
              <a:t>Relative </a:t>
            </a:r>
            <a:r>
              <a:rPr lang="en-US" sz="2400" b="1" dirty="0">
                <a:solidFill>
                  <a:srgbClr val="000000"/>
                </a:solidFill>
              </a:rPr>
              <a:t>Per </a:t>
            </a:r>
            <a:r>
              <a:rPr lang="en-US" sz="2400" b="1" dirty="0" smtClean="0">
                <a:solidFill>
                  <a:srgbClr val="000000"/>
                </a:solidFill>
              </a:rPr>
              <a:t>Capita Disease Burden in 2015</a:t>
            </a:r>
            <a:endParaRPr lang="en-IN" sz="2400" b="1" dirty="0">
              <a:solidFill>
                <a:srgbClr val="000000"/>
              </a:solidFill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6460926"/>
              </p:ext>
            </p:extLst>
          </p:nvPr>
        </p:nvGraphicFramePr>
        <p:xfrm>
          <a:off x="395536" y="1124745"/>
          <a:ext cx="806489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217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7896" y="1484784"/>
            <a:ext cx="6828208" cy="4608512"/>
          </a:xfrm>
          <a:prstGeom prst="rect">
            <a:avLst/>
          </a:prstGeom>
        </p:spPr>
      </p:pic>
      <p:sp>
        <p:nvSpPr>
          <p:cNvPr id="8" name="Title 8"/>
          <p:cNvSpPr txBox="1">
            <a:spLocks/>
          </p:cNvSpPr>
          <p:nvPr/>
        </p:nvSpPr>
        <p:spPr>
          <a:xfrm>
            <a:off x="0" y="620688"/>
            <a:ext cx="9144000" cy="648072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b="1" dirty="0" smtClean="0">
                <a:latin typeface="+mn-lt"/>
              </a:rPr>
              <a:t>Absolute Number of</a:t>
            </a:r>
            <a:r>
              <a:rPr lang="en-IN" sz="2400" b="1" dirty="0" smtClean="0">
                <a:latin typeface="+mn-lt"/>
              </a:rPr>
              <a:t> </a:t>
            </a:r>
            <a:r>
              <a:rPr lang="en-US" sz="2400" b="1" dirty="0" smtClean="0">
                <a:latin typeface="+mn-lt"/>
              </a:rPr>
              <a:t>DALYs in Countries:</a:t>
            </a:r>
            <a:r>
              <a:rPr lang="en-IN" sz="2400" b="1" dirty="0" smtClean="0">
                <a:latin typeface="+mn-lt"/>
              </a:rPr>
              <a:t> 2015 </a:t>
            </a:r>
            <a:endParaRPr lang="en-US" sz="2400" b="1" dirty="0">
              <a:latin typeface="+mn-lt"/>
              <a:cs typeface="Times New Roman" panose="02020603050405020304" pitchFamily="18" charset="0"/>
            </a:endParaRPr>
          </a:p>
          <a:p>
            <a:endParaRPr lang="en-US" sz="2400" b="1" dirty="0"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32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6064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dirty="0" smtClean="0"/>
              <a:t>Healthy Life Expectancy: 1990 to 2015 </a:t>
            </a:r>
            <a:endParaRPr lang="en-IN" sz="24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774633"/>
              </p:ext>
            </p:extLst>
          </p:nvPr>
        </p:nvGraphicFramePr>
        <p:xfrm>
          <a:off x="467545" y="783868"/>
          <a:ext cx="8208912" cy="5525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1490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48226"/>
          </a:xfrm>
        </p:spPr>
        <p:txBody>
          <a:bodyPr>
            <a:noAutofit/>
          </a:bodyPr>
          <a:lstStyle/>
          <a:p>
            <a:r>
              <a:rPr lang="en-US" sz="2400" b="1" dirty="0"/>
              <a:t>Causes of </a:t>
            </a:r>
            <a:r>
              <a:rPr lang="en-US" sz="2400" b="1" dirty="0" smtClean="0"/>
              <a:t>Disease Burden in India: 1990 to 2015</a:t>
            </a:r>
            <a:endParaRPr lang="en-IN" sz="2400" b="1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7519204"/>
              </p:ext>
            </p:extLst>
          </p:nvPr>
        </p:nvGraphicFramePr>
        <p:xfrm>
          <a:off x="611560" y="908720"/>
          <a:ext cx="792088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27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0" y="404510"/>
            <a:ext cx="9144000" cy="648226"/>
          </a:xfrm>
        </p:spPr>
        <p:txBody>
          <a:bodyPr>
            <a:noAutofit/>
          </a:bodyPr>
          <a:lstStyle/>
          <a:p>
            <a:r>
              <a:rPr lang="en-IN" sz="2400" b="1" dirty="0"/>
              <a:t>Top 10 </a:t>
            </a:r>
            <a:r>
              <a:rPr lang="en-IN" sz="2400" b="1" dirty="0" smtClean="0"/>
              <a:t>Causes </a:t>
            </a:r>
            <a:r>
              <a:rPr lang="en-IN" sz="2400" b="1" dirty="0"/>
              <a:t>for </a:t>
            </a:r>
            <a:r>
              <a:rPr lang="en-IN" sz="2400" b="1" dirty="0" smtClean="0"/>
              <a:t>DALYs in India: 1990 to 2015 </a:t>
            </a:r>
            <a:endParaRPr lang="en-IN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7" y="1256358"/>
            <a:ext cx="8640961" cy="3900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40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27060</TotalTime>
  <Words>558</Words>
  <Application>Microsoft Office PowerPoint</Application>
  <PresentationFormat>On-screen Show (4:3)</PresentationFormat>
  <Paragraphs>78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Triple Burden of Disease in India </vt:lpstr>
      <vt:lpstr>The Global Burden of Disease Study Approach</vt:lpstr>
      <vt:lpstr>Global Burden of Disease Study 2015</vt:lpstr>
      <vt:lpstr>Relative Per Capita Disease Burden in 2015</vt:lpstr>
      <vt:lpstr>PowerPoint Presentation</vt:lpstr>
      <vt:lpstr>PowerPoint Presentation</vt:lpstr>
      <vt:lpstr>Causes of Disease Burden in India: 1990 to 2015</vt:lpstr>
      <vt:lpstr>Top 10 Causes for DALYs in India: 1990 to 2015 </vt:lpstr>
      <vt:lpstr>PowerPoint Presentation</vt:lpstr>
      <vt:lpstr>Top Causes for DALYs: Males and Females in India</vt:lpstr>
      <vt:lpstr>Age Pattern of DALYs in India: 2015</vt:lpstr>
      <vt:lpstr>Causes of DALYs Across Countries: 2015</vt:lpstr>
      <vt:lpstr>Top 10 Causes for Deaths in India: 2015 </vt:lpstr>
      <vt:lpstr>PowerPoint Presentation</vt:lpstr>
      <vt:lpstr>PowerPoint Presentation</vt:lpstr>
      <vt:lpstr>PowerPoint Presentation</vt:lpstr>
      <vt:lpstr>PowerPoint Presentation</vt:lpstr>
      <vt:lpstr>State-level Disease Burden Estimates</vt:lpstr>
      <vt:lpstr>State Level Estimates</vt:lpstr>
      <vt:lpstr>State Level Estimates (contd)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Reliability</dc:title>
  <dc:creator>susanna.makela</dc:creator>
  <cp:lastModifiedBy>Jonnalagadda V R Prasada Rao</cp:lastModifiedBy>
  <cp:revision>1555</cp:revision>
  <dcterms:created xsi:type="dcterms:W3CDTF">2011-02-25T03:27:51Z</dcterms:created>
  <dcterms:modified xsi:type="dcterms:W3CDTF">2016-11-09T11:54:47Z</dcterms:modified>
</cp:coreProperties>
</file>