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62" r:id="rId2"/>
    <p:sldId id="394" r:id="rId3"/>
    <p:sldId id="395" r:id="rId4"/>
    <p:sldId id="376" r:id="rId5"/>
    <p:sldId id="413" r:id="rId6"/>
    <p:sldId id="396" r:id="rId7"/>
    <p:sldId id="393" r:id="rId8"/>
    <p:sldId id="412" r:id="rId9"/>
    <p:sldId id="417" r:id="rId10"/>
    <p:sldId id="397" r:id="rId11"/>
    <p:sldId id="398" r:id="rId12"/>
    <p:sldId id="399" r:id="rId13"/>
    <p:sldId id="400" r:id="rId14"/>
    <p:sldId id="401" r:id="rId15"/>
    <p:sldId id="402" r:id="rId16"/>
    <p:sldId id="405" r:id="rId17"/>
    <p:sldId id="409" r:id="rId18"/>
    <p:sldId id="381" r:id="rId19"/>
    <p:sldId id="382" r:id="rId20"/>
    <p:sldId id="383" r:id="rId21"/>
    <p:sldId id="416" r:id="rId22"/>
    <p:sldId id="418" r:id="rId23"/>
    <p:sldId id="419" r:id="rId24"/>
    <p:sldId id="410" r:id="rId25"/>
    <p:sldId id="379"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orient="horz" pos="147">
          <p15:clr>
            <a:srgbClr val="A4A3A4"/>
          </p15:clr>
        </p15:guide>
        <p15:guide id="3" pos="295">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67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4591" autoAdjust="0"/>
  </p:normalViewPr>
  <p:slideViewPr>
    <p:cSldViewPr snapToGrid="0">
      <p:cViewPr varScale="1">
        <p:scale>
          <a:sx n="78" d="100"/>
          <a:sy n="78" d="100"/>
        </p:scale>
        <p:origin x="2020" y="64"/>
      </p:cViewPr>
      <p:guideLst>
        <p:guide orient="horz" pos="2160"/>
        <p:guide orient="horz" pos="147"/>
        <p:guide pos="295"/>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79" d="100"/>
          <a:sy n="79" d="100"/>
        </p:scale>
        <p:origin x="3372" y="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F7F0950-DD71-48EC-948F-2D6829375BC3}" type="slidenum">
              <a:rPr lang="en-US" altLang="en-US"/>
              <a:pPr/>
              <a:t>‹#›</a:t>
            </a:fld>
            <a:endParaRPr lang="en-US" altLang="en-US" dirty="0"/>
          </a:p>
        </p:txBody>
      </p:sp>
    </p:spTree>
    <p:extLst>
      <p:ext uri="{BB962C8B-B14F-4D97-AF65-F5344CB8AC3E}">
        <p14:creationId xmlns:p14="http://schemas.microsoft.com/office/powerpoint/2010/main" val="3847562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1</a:t>
            </a:fld>
            <a:endParaRPr lang="en-US" altLang="en-US" dirty="0"/>
          </a:p>
        </p:txBody>
      </p:sp>
    </p:spTree>
    <p:extLst>
      <p:ext uri="{BB962C8B-B14F-4D97-AF65-F5344CB8AC3E}">
        <p14:creationId xmlns:p14="http://schemas.microsoft.com/office/powerpoint/2010/main" val="194240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Proportion of all-cause DALYs (A), cardiovascular disease DALYs (B), neoplasm DALYs (C), and injury DALYs (D) attributable to behavioural, environmental and occupational, and metabolic risk factors and their overlaps for all ages in 2013</a:t>
            </a:r>
            <a:endParaRPr lang="en-US" b="0"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15</a:t>
            </a:fld>
            <a:endParaRPr lang="en-US" altLang="en-US" dirty="0"/>
          </a:p>
        </p:txBody>
      </p:sp>
    </p:spTree>
    <p:extLst>
      <p:ext uri="{BB962C8B-B14F-4D97-AF65-F5344CB8AC3E}">
        <p14:creationId xmlns:p14="http://schemas.microsoft.com/office/powerpoint/2010/main" val="335476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Disability-adjusted life-years (DALYs) attributed to level 2 risk factors in 2013 in England for both sexes combined (A), men (B), and women (C)</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16</a:t>
            </a:fld>
            <a:endParaRPr lang="en-US" altLang="en-US" dirty="0"/>
          </a:p>
        </p:txBody>
      </p:sp>
    </p:spTree>
    <p:extLst>
      <p:ext uri="{BB962C8B-B14F-4D97-AF65-F5344CB8AC3E}">
        <p14:creationId xmlns:p14="http://schemas.microsoft.com/office/powerpoint/2010/main" val="4263046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source: Https://www.gov.uk/government/uploads/system/uploads/attachment_data/file/461782/DS_Friday_message_18_September_2015_final.pdf</a:t>
            </a:r>
          </a:p>
          <a:p>
            <a:r>
              <a:rPr lang="en-US" dirty="0" smtClean="0"/>
              <a:t>Duncan </a:t>
            </a:r>
            <a:r>
              <a:rPr lang="en-US" dirty="0" err="1" smtClean="0"/>
              <a:t>Selbie</a:t>
            </a:r>
            <a:r>
              <a:rPr lang="en-US" baseline="0" dirty="0" smtClean="0"/>
              <a:t> is referring to the paper "Changes in health in England, with analysis by English regions and areas of deprivation, 1990–2013: a systematic analysis for the Global Burden of Disease Study 2013"</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18</a:t>
            </a:fld>
            <a:endParaRPr lang="en-US" altLang="en-US"/>
          </a:p>
        </p:txBody>
      </p:sp>
    </p:spTree>
    <p:extLst>
      <p:ext uri="{BB962C8B-B14F-4D97-AF65-F5344CB8AC3E}">
        <p14:creationId xmlns:p14="http://schemas.microsoft.com/office/powerpoint/2010/main" val="61357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GBD</a:t>
            </a:r>
            <a:r>
              <a:rPr lang="en-US" baseline="0" dirty="0" smtClean="0"/>
              <a:t> research on the left, plan of action to respond to these findings on the right</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solidFill>
                  <a:srgbClr val="000000"/>
                </a:solidFill>
              </a:rPr>
              <a:pPr/>
              <a:t>21</a:t>
            </a:fld>
            <a:endParaRPr lang="en-US" altLang="en-US">
              <a:solidFill>
                <a:srgbClr val="000000"/>
              </a:solidFill>
            </a:endParaRPr>
          </a:p>
        </p:txBody>
      </p:sp>
    </p:spTree>
    <p:extLst>
      <p:ext uri="{BB962C8B-B14F-4D97-AF65-F5344CB8AC3E}">
        <p14:creationId xmlns:p14="http://schemas.microsoft.com/office/powerpoint/2010/main" val="2403816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24</a:t>
            </a:fld>
            <a:endParaRPr lang="en-US" altLang="en-US" dirty="0"/>
          </a:p>
        </p:txBody>
      </p:sp>
    </p:spTree>
    <p:extLst>
      <p:ext uri="{BB962C8B-B14F-4D97-AF65-F5344CB8AC3E}">
        <p14:creationId xmlns:p14="http://schemas.microsoft.com/office/powerpoint/2010/main" val="876684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25</a:t>
            </a:fld>
            <a:endParaRPr lang="en-US" altLang="en-US" dirty="0"/>
          </a:p>
        </p:txBody>
      </p:sp>
    </p:spTree>
    <p:extLst>
      <p:ext uri="{BB962C8B-B14F-4D97-AF65-F5344CB8AC3E}">
        <p14:creationId xmlns:p14="http://schemas.microsoft.com/office/powerpoint/2010/main" val="243603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4</a:t>
            </a:fld>
            <a:endParaRPr lang="en-US" altLang="en-US" dirty="0"/>
          </a:p>
        </p:txBody>
      </p:sp>
    </p:spTree>
    <p:extLst>
      <p:ext uri="{BB962C8B-B14F-4D97-AF65-F5344CB8AC3E}">
        <p14:creationId xmlns:p14="http://schemas.microsoft.com/office/powerpoint/2010/main" val="104775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5</a:t>
            </a:fld>
            <a:endParaRPr lang="en-US" altLang="en-US" dirty="0"/>
          </a:p>
        </p:txBody>
      </p:sp>
    </p:spTree>
    <p:extLst>
      <p:ext uri="{BB962C8B-B14F-4D97-AF65-F5344CB8AC3E}">
        <p14:creationId xmlns:p14="http://schemas.microsoft.com/office/powerpoint/2010/main" val="67929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7</a:t>
            </a:fld>
            <a:endParaRPr lang="en-US" altLang="en-US" dirty="0"/>
          </a:p>
        </p:txBody>
      </p:sp>
    </p:spTree>
    <p:extLst>
      <p:ext uri="{BB962C8B-B14F-4D97-AF65-F5344CB8AC3E}">
        <p14:creationId xmlns:p14="http://schemas.microsoft.com/office/powerpoint/2010/main" val="79040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10</a:t>
            </a:fld>
            <a:endParaRPr lang="en-US" altLang="en-US" dirty="0"/>
          </a:p>
        </p:txBody>
      </p:sp>
    </p:spTree>
    <p:extLst>
      <p:ext uri="{BB962C8B-B14F-4D97-AF65-F5344CB8AC3E}">
        <p14:creationId xmlns:p14="http://schemas.microsoft.com/office/powerpoint/2010/main" val="1076515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a:t>
            </a:r>
            <a:r>
              <a:rPr lang="en-US" dirty="0" err="1" smtClean="0"/>
              <a:t>standardised</a:t>
            </a:r>
            <a:r>
              <a:rPr lang="en-US" dirty="0" smtClean="0"/>
              <a:t> rates of years of life lost (YLLs) for England and the nine English regions relative to EU15 countries, Australia, Canada, Norway, the USA, Scotland, Northern Ireland, and Wales for both sexes combined in 2013</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11</a:t>
            </a:fld>
            <a:endParaRPr lang="en-US" altLang="en-US" dirty="0"/>
          </a:p>
        </p:txBody>
      </p:sp>
    </p:spTree>
    <p:extLst>
      <p:ext uri="{BB962C8B-B14F-4D97-AF65-F5344CB8AC3E}">
        <p14:creationId xmlns:p14="http://schemas.microsoft.com/office/powerpoint/2010/main" val="151722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Age-</a:t>
            </a:r>
            <a:r>
              <a:rPr lang="en-US" sz="1200" b="0" i="0" u="none" strike="noStrike" kern="1200" baseline="0" dirty="0" err="1" smtClean="0">
                <a:solidFill>
                  <a:schemeClr val="tx1"/>
                </a:solidFill>
                <a:latin typeface="Arial" charset="0"/>
                <a:ea typeface="+mn-ea"/>
                <a:cs typeface="+mn-cs"/>
              </a:rPr>
              <a:t>standardised</a:t>
            </a:r>
            <a:r>
              <a:rPr lang="en-US" sz="1200" b="0" i="0" u="none" strike="noStrike" kern="1200" baseline="0" dirty="0" smtClean="0">
                <a:solidFill>
                  <a:schemeClr val="tx1"/>
                </a:solidFill>
                <a:latin typeface="Arial" charset="0"/>
                <a:ea typeface="+mn-ea"/>
                <a:cs typeface="+mn-cs"/>
              </a:rPr>
              <a:t> rates of years of life lost (YLLs) for England relative to the deprivation levels in the nine English regions for both sexes combined in 2013</a:t>
            </a:r>
            <a:endParaRPr lang="en-US" b="0"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12</a:t>
            </a:fld>
            <a:endParaRPr lang="en-US" altLang="en-US" dirty="0"/>
          </a:p>
        </p:txBody>
      </p:sp>
    </p:spTree>
    <p:extLst>
      <p:ext uri="{BB962C8B-B14F-4D97-AF65-F5344CB8AC3E}">
        <p14:creationId xmlns:p14="http://schemas.microsoft.com/office/powerpoint/2010/main" val="756242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25 leading GBD level 3 causes of disability-adjusted life years (DALYs) in England, both sexes combined, 1990, 2005, and 2013, with age-</a:t>
            </a:r>
            <a:r>
              <a:rPr lang="en-US" dirty="0" err="1" smtClean="0"/>
              <a:t>standardised</a:t>
            </a:r>
            <a:r>
              <a:rPr lang="en-US" dirty="0" smtClean="0"/>
              <a:t> median percent change</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13</a:t>
            </a:fld>
            <a:endParaRPr lang="en-US" altLang="en-US" dirty="0"/>
          </a:p>
        </p:txBody>
      </p:sp>
    </p:spTree>
    <p:extLst>
      <p:ext uri="{BB962C8B-B14F-4D97-AF65-F5344CB8AC3E}">
        <p14:creationId xmlns:p14="http://schemas.microsoft.com/office/powerpoint/2010/main" val="2145739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Proportion of all-cause DALYs (A), cardiovascular disease DALYs (B), neoplasm DALYs (C), and injury DALYs (D) attributable to behavioural, environmental and occupational, and metabolic risk factors and their overlaps for all ages in 2013</a:t>
            </a:r>
            <a:endParaRPr lang="en-US" b="0"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14</a:t>
            </a:fld>
            <a:endParaRPr lang="en-US" altLang="en-US" dirty="0"/>
          </a:p>
        </p:txBody>
      </p:sp>
    </p:spTree>
    <p:extLst>
      <p:ext uri="{BB962C8B-B14F-4D97-AF65-F5344CB8AC3E}">
        <p14:creationId xmlns:p14="http://schemas.microsoft.com/office/powerpoint/2010/main" val="1374783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4167"/>
          <a:stretch/>
        </p:blipFill>
        <p:spPr bwMode="auto">
          <a:xfrm>
            <a:off x="0" y="6010842"/>
            <a:ext cx="9151963" cy="856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userDrawn="1"/>
        </p:nvPicPr>
        <p:blipFill rotWithShape="1">
          <a:blip r:embed="rId3">
            <a:lum bright="-30000"/>
          </a:blip>
          <a:srcRect l="13858"/>
          <a:stretch/>
        </p:blipFill>
        <p:spPr>
          <a:xfrm>
            <a:off x="830580" y="5662124"/>
            <a:ext cx="2320859" cy="215539"/>
          </a:xfrm>
          <a:prstGeom prst="rect">
            <a:avLst/>
          </a:prstGeom>
        </p:spPr>
      </p:pic>
      <p:pic>
        <p:nvPicPr>
          <p:cNvPr id="10" name="Picture 9"/>
          <p:cNvPicPr>
            <a:picLocks noChangeAspect="1"/>
          </p:cNvPicPr>
          <p:nvPr userDrawn="1"/>
        </p:nvPicPr>
        <p:blipFill rotWithShape="1">
          <a:blip r:embed="rId3">
            <a:lum/>
          </a:blip>
          <a:srcRect r="87556"/>
          <a:stretch/>
        </p:blipFill>
        <p:spPr>
          <a:xfrm>
            <a:off x="457201" y="5662124"/>
            <a:ext cx="335280" cy="215539"/>
          </a:xfrm>
          <a:prstGeom prst="rect">
            <a:avLst/>
          </a:prstGeom>
        </p:spPr>
      </p:pic>
      <p:pic>
        <p:nvPicPr>
          <p:cNvPr id="11" name="Picture 58" descr="C:\Users\Sarah\Desktop\IHME_logo_rgb-0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90799" y="5685189"/>
            <a:ext cx="3075688" cy="190761"/>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378914" y="2384115"/>
            <a:ext cx="7772400" cy="705283"/>
          </a:xfrm>
        </p:spPr>
        <p:txBody>
          <a:bodyPr anchor="b"/>
          <a:lstStyle>
            <a:lvl1pPr>
              <a:defRPr sz="3400">
                <a:solidFill>
                  <a:schemeClr val="accent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3676" y="3648706"/>
            <a:ext cx="7789863" cy="430887"/>
          </a:xfrm>
        </p:spPr>
        <p:txBody>
          <a:bodyPr/>
          <a:lstStyle>
            <a:lvl1pPr>
              <a:buFontTx/>
              <a:buNone/>
              <a:defRPr>
                <a:solidFill>
                  <a:schemeClr val="tx1"/>
                </a:solidFill>
              </a:defRPr>
            </a:lvl1pPr>
          </a:lstStyle>
          <a:p>
            <a:pPr lvl="0"/>
            <a:r>
              <a:rPr lang="en-US" dirty="0" smtClean="0"/>
              <a:t>Click to edit Master text styles</a:t>
            </a:r>
          </a:p>
        </p:txBody>
      </p:sp>
      <p:pic>
        <p:nvPicPr>
          <p:cNvPr id="7" name="Picture 6" descr="IHME_logo_acr_RGB_sm.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7200" y="446791"/>
            <a:ext cx="1405676" cy="457210"/>
          </a:xfrm>
          <a:prstGeom prst="rect">
            <a:avLst/>
          </a:prstGeom>
        </p:spPr>
      </p:pic>
      <p:cxnSp>
        <p:nvCxnSpPr>
          <p:cNvPr id="12" name="Straight Connector 11"/>
          <p:cNvCxnSpPr/>
          <p:nvPr userDrawn="1"/>
        </p:nvCxnSpPr>
        <p:spPr>
          <a:xfrm>
            <a:off x="457200" y="3361198"/>
            <a:ext cx="82296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39169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column table with header">
    <p:spTree>
      <p:nvGrpSpPr>
        <p:cNvPr id="1" name=""/>
        <p:cNvGrpSpPr/>
        <p:nvPr/>
      </p:nvGrpSpPr>
      <p:grpSpPr>
        <a:xfrm>
          <a:off x="0" y="0"/>
          <a:ext cx="0" cy="0"/>
          <a:chOff x="0" y="0"/>
          <a:chExt cx="0" cy="0"/>
        </a:xfrm>
      </p:grpSpPr>
      <p:sp>
        <p:nvSpPr>
          <p:cNvPr id="3" name="Title 1"/>
          <p:cNvSpPr>
            <a:spLocks noGrp="1"/>
          </p:cNvSpPr>
          <p:nvPr>
            <p:ph type="title"/>
          </p:nvPr>
        </p:nvSpPr>
        <p:spPr>
          <a:xfrm>
            <a:off x="458265" y="223315"/>
            <a:ext cx="8229600" cy="513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4" name="Text Placeholder 3"/>
          <p:cNvSpPr>
            <a:spLocks noGrp="1"/>
          </p:cNvSpPr>
          <p:nvPr>
            <p:ph type="body" sz="quarter" idx="10"/>
          </p:nvPr>
        </p:nvSpPr>
        <p:spPr>
          <a:xfrm>
            <a:off x="457200" y="1800665"/>
            <a:ext cx="2531035" cy="4086691"/>
          </a:xfrm>
          <a:noFill/>
        </p:spPr>
        <p:txBody>
          <a:bodyPr lIns="91440" tIns="91440" rIns="91440" bIns="91440">
            <a:noAutofit/>
          </a:bodyPr>
          <a:lstStyle>
            <a:lvl1pPr marL="0" indent="0">
              <a:lnSpc>
                <a:spcPct val="100000"/>
              </a:lnSpc>
              <a:spcBef>
                <a:spcPts val="0"/>
              </a:spcBef>
              <a:spcAft>
                <a:spcPts val="600"/>
              </a:spcAft>
              <a:buClr>
                <a:schemeClr val="accent1"/>
              </a:buClr>
              <a:buNone/>
              <a:defRPr sz="1800">
                <a:solidFill>
                  <a:schemeClr val="tx1"/>
                </a:solidFill>
              </a:defRPr>
            </a:lvl1pPr>
            <a:lvl2pPr>
              <a:lnSpc>
                <a:spcPct val="100000"/>
              </a:lnSpc>
              <a:spcBef>
                <a:spcPts val="72"/>
              </a:spcBef>
              <a:buClr>
                <a:schemeClr val="accent2"/>
              </a:buClr>
              <a:defRPr sz="1600"/>
            </a:lvl2pPr>
            <a:lvl3pPr>
              <a:lnSpc>
                <a:spcPct val="100000"/>
              </a:lnSpc>
              <a:spcBef>
                <a:spcPts val="72"/>
              </a:spcBef>
              <a:buClr>
                <a:schemeClr val="accent2"/>
              </a:buClr>
              <a:defRPr sz="1600"/>
            </a:lvl3pPr>
            <a:lvl4pPr>
              <a:lnSpc>
                <a:spcPct val="100000"/>
              </a:lnSpc>
              <a:spcBef>
                <a:spcPts val="72"/>
              </a:spcBef>
              <a:buClr>
                <a:schemeClr val="accent2"/>
              </a:buClr>
              <a:defRPr sz="1600"/>
            </a:lvl4pPr>
            <a:lvl5pPr>
              <a:lnSpc>
                <a:spcPct val="100000"/>
              </a:lnSpc>
              <a:spcBef>
                <a:spcPts val="72"/>
              </a:spcBef>
              <a:buClr>
                <a:schemeClr val="accent2"/>
              </a:buClr>
              <a:defRPr sz="1600"/>
            </a:lvl5pPr>
          </a:lstStyle>
          <a:p>
            <a:pPr lvl="0"/>
            <a:r>
              <a:rPr lang="en-US" dirty="0" smtClean="0"/>
              <a:t>Click to edit Master text styles</a:t>
            </a:r>
          </a:p>
        </p:txBody>
      </p:sp>
      <p:cxnSp>
        <p:nvCxnSpPr>
          <p:cNvPr id="5" name="Straight Connector 4"/>
          <p:cNvCxnSpPr/>
          <p:nvPr/>
        </p:nvCxnSpPr>
        <p:spPr>
          <a:xfrm>
            <a:off x="457200" y="1038666"/>
            <a:ext cx="82296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3"/>
          <p:cNvSpPr>
            <a:spLocks noGrp="1"/>
          </p:cNvSpPr>
          <p:nvPr>
            <p:ph type="body" sz="quarter" idx="13" hasCustomPrompt="1"/>
          </p:nvPr>
        </p:nvSpPr>
        <p:spPr>
          <a:xfrm>
            <a:off x="457200" y="1046145"/>
            <a:ext cx="2531035" cy="754521"/>
          </a:xfrm>
        </p:spPr>
        <p:txBody>
          <a:bodyPr anchor="ctr" anchorCtr="0">
            <a:noAutofit/>
          </a:bodyPr>
          <a:lstStyle>
            <a:lvl1pPr marL="0" indent="0" algn="ctr">
              <a:lnSpc>
                <a:spcPct val="100000"/>
              </a:lnSpc>
              <a:spcBef>
                <a:spcPts val="72"/>
              </a:spcBef>
              <a:buClr>
                <a:schemeClr val="accent2"/>
              </a:buClr>
              <a:buNone/>
              <a:defRPr sz="1800" b="1" i="0" baseline="0">
                <a:solidFill>
                  <a:schemeClr val="tx1"/>
                </a:solidFill>
              </a:defRPr>
            </a:lvl1pPr>
            <a:lvl2pPr>
              <a:lnSpc>
                <a:spcPts val="3600"/>
              </a:lnSpc>
              <a:spcBef>
                <a:spcPts val="72"/>
              </a:spcBef>
              <a:buClr>
                <a:schemeClr val="accent2"/>
              </a:buClr>
              <a:defRPr/>
            </a:lvl2pPr>
            <a:lvl3pPr>
              <a:lnSpc>
                <a:spcPts val="3600"/>
              </a:lnSpc>
              <a:spcBef>
                <a:spcPts val="72"/>
              </a:spcBef>
              <a:buClr>
                <a:schemeClr val="accent2"/>
              </a:buClr>
              <a:defRPr/>
            </a:lvl3pPr>
            <a:lvl4pPr>
              <a:lnSpc>
                <a:spcPts val="3600"/>
              </a:lnSpc>
              <a:spcBef>
                <a:spcPts val="72"/>
              </a:spcBef>
              <a:buClr>
                <a:schemeClr val="accent2"/>
              </a:buClr>
              <a:defRPr/>
            </a:lvl4pPr>
            <a:lvl5pPr>
              <a:lnSpc>
                <a:spcPts val="3600"/>
              </a:lnSpc>
              <a:spcBef>
                <a:spcPts val="72"/>
              </a:spcBef>
              <a:buClr>
                <a:schemeClr val="accent2"/>
              </a:buClr>
              <a:defRPr/>
            </a:lvl5pPr>
          </a:lstStyle>
          <a:p>
            <a:pPr lvl="0"/>
            <a:r>
              <a:rPr lang="en-US" dirty="0" smtClean="0"/>
              <a:t>Explanatory text</a:t>
            </a:r>
            <a:endParaRPr lang="en-US" dirty="0"/>
          </a:p>
        </p:txBody>
      </p:sp>
      <p:sp>
        <p:nvSpPr>
          <p:cNvPr id="14" name="Text Placeholder 3"/>
          <p:cNvSpPr>
            <a:spLocks noGrp="1"/>
          </p:cNvSpPr>
          <p:nvPr>
            <p:ph type="body" sz="quarter" idx="14"/>
          </p:nvPr>
        </p:nvSpPr>
        <p:spPr>
          <a:xfrm>
            <a:off x="3260272" y="1800665"/>
            <a:ext cx="2531035" cy="4086691"/>
          </a:xfrm>
          <a:noFill/>
        </p:spPr>
        <p:txBody>
          <a:bodyPr lIns="91440" tIns="91440" rIns="91440" bIns="91440">
            <a:noAutofit/>
          </a:bodyPr>
          <a:lstStyle>
            <a:lvl1pPr marL="0" indent="0">
              <a:lnSpc>
                <a:spcPct val="100000"/>
              </a:lnSpc>
              <a:spcBef>
                <a:spcPts val="0"/>
              </a:spcBef>
              <a:spcAft>
                <a:spcPts val="600"/>
              </a:spcAft>
              <a:buClr>
                <a:schemeClr val="accent1"/>
              </a:buClr>
              <a:buNone/>
              <a:defRPr sz="1800">
                <a:solidFill>
                  <a:schemeClr val="tx1"/>
                </a:solidFill>
              </a:defRPr>
            </a:lvl1pPr>
            <a:lvl2pPr>
              <a:lnSpc>
                <a:spcPct val="100000"/>
              </a:lnSpc>
              <a:spcBef>
                <a:spcPts val="72"/>
              </a:spcBef>
              <a:buClr>
                <a:schemeClr val="accent2"/>
              </a:buClr>
              <a:defRPr sz="1600"/>
            </a:lvl2pPr>
            <a:lvl3pPr>
              <a:lnSpc>
                <a:spcPct val="100000"/>
              </a:lnSpc>
              <a:spcBef>
                <a:spcPts val="72"/>
              </a:spcBef>
              <a:buClr>
                <a:schemeClr val="accent2"/>
              </a:buClr>
              <a:defRPr sz="1600"/>
            </a:lvl3pPr>
            <a:lvl4pPr>
              <a:lnSpc>
                <a:spcPct val="100000"/>
              </a:lnSpc>
              <a:spcBef>
                <a:spcPts val="72"/>
              </a:spcBef>
              <a:buClr>
                <a:schemeClr val="accent2"/>
              </a:buClr>
              <a:defRPr sz="1600"/>
            </a:lvl4pPr>
            <a:lvl5pPr>
              <a:lnSpc>
                <a:spcPct val="100000"/>
              </a:lnSpc>
              <a:spcBef>
                <a:spcPts val="72"/>
              </a:spcBef>
              <a:buClr>
                <a:schemeClr val="accent2"/>
              </a:buClr>
              <a:defRPr sz="1600"/>
            </a:lvl5pPr>
          </a:lstStyle>
          <a:p>
            <a:pPr lvl="0"/>
            <a:r>
              <a:rPr lang="en-US" dirty="0" smtClean="0"/>
              <a:t>Click to edit Master text styles</a:t>
            </a:r>
          </a:p>
        </p:txBody>
      </p:sp>
      <p:sp>
        <p:nvSpPr>
          <p:cNvPr id="15" name="Text Placeholder 3"/>
          <p:cNvSpPr>
            <a:spLocks noGrp="1"/>
          </p:cNvSpPr>
          <p:nvPr>
            <p:ph type="body" sz="quarter" idx="15" hasCustomPrompt="1"/>
          </p:nvPr>
        </p:nvSpPr>
        <p:spPr>
          <a:xfrm>
            <a:off x="3260272" y="1046145"/>
            <a:ext cx="2531035" cy="754521"/>
          </a:xfrm>
        </p:spPr>
        <p:txBody>
          <a:bodyPr anchor="ctr" anchorCtr="0">
            <a:noAutofit/>
          </a:bodyPr>
          <a:lstStyle>
            <a:lvl1pPr marL="0" indent="0" algn="ctr">
              <a:lnSpc>
                <a:spcPct val="100000"/>
              </a:lnSpc>
              <a:spcBef>
                <a:spcPts val="72"/>
              </a:spcBef>
              <a:buClr>
                <a:schemeClr val="accent2"/>
              </a:buClr>
              <a:buNone/>
              <a:defRPr sz="1800" b="1" i="0" baseline="0">
                <a:solidFill>
                  <a:schemeClr val="tx1"/>
                </a:solidFill>
              </a:defRPr>
            </a:lvl1pPr>
            <a:lvl2pPr>
              <a:lnSpc>
                <a:spcPts val="3600"/>
              </a:lnSpc>
              <a:spcBef>
                <a:spcPts val="72"/>
              </a:spcBef>
              <a:buClr>
                <a:schemeClr val="accent2"/>
              </a:buClr>
              <a:defRPr/>
            </a:lvl2pPr>
            <a:lvl3pPr>
              <a:lnSpc>
                <a:spcPts val="3600"/>
              </a:lnSpc>
              <a:spcBef>
                <a:spcPts val="72"/>
              </a:spcBef>
              <a:buClr>
                <a:schemeClr val="accent2"/>
              </a:buClr>
              <a:defRPr/>
            </a:lvl3pPr>
            <a:lvl4pPr>
              <a:lnSpc>
                <a:spcPts val="3600"/>
              </a:lnSpc>
              <a:spcBef>
                <a:spcPts val="72"/>
              </a:spcBef>
              <a:buClr>
                <a:schemeClr val="accent2"/>
              </a:buClr>
              <a:defRPr/>
            </a:lvl4pPr>
            <a:lvl5pPr>
              <a:lnSpc>
                <a:spcPts val="3600"/>
              </a:lnSpc>
              <a:spcBef>
                <a:spcPts val="72"/>
              </a:spcBef>
              <a:buClr>
                <a:schemeClr val="accent2"/>
              </a:buClr>
              <a:defRPr/>
            </a:lvl5pPr>
          </a:lstStyle>
          <a:p>
            <a:pPr lvl="0"/>
            <a:r>
              <a:rPr lang="en-US" dirty="0" smtClean="0"/>
              <a:t>Explanatory text</a:t>
            </a:r>
            <a:endParaRPr lang="en-US" dirty="0"/>
          </a:p>
        </p:txBody>
      </p:sp>
      <p:sp>
        <p:nvSpPr>
          <p:cNvPr id="16" name="Text Placeholder 3"/>
          <p:cNvSpPr>
            <a:spLocks noGrp="1"/>
          </p:cNvSpPr>
          <p:nvPr>
            <p:ph type="body" sz="quarter" idx="16"/>
          </p:nvPr>
        </p:nvSpPr>
        <p:spPr>
          <a:xfrm>
            <a:off x="6062453" y="1800665"/>
            <a:ext cx="2531035" cy="4086691"/>
          </a:xfrm>
          <a:noFill/>
        </p:spPr>
        <p:txBody>
          <a:bodyPr lIns="91440" tIns="91440" rIns="91440" bIns="91440">
            <a:noAutofit/>
          </a:bodyPr>
          <a:lstStyle>
            <a:lvl1pPr marL="0" indent="0">
              <a:lnSpc>
                <a:spcPct val="100000"/>
              </a:lnSpc>
              <a:spcBef>
                <a:spcPts val="0"/>
              </a:spcBef>
              <a:spcAft>
                <a:spcPts val="600"/>
              </a:spcAft>
              <a:buClr>
                <a:schemeClr val="accent1"/>
              </a:buClr>
              <a:buNone/>
              <a:defRPr sz="1800">
                <a:solidFill>
                  <a:schemeClr val="tx1"/>
                </a:solidFill>
              </a:defRPr>
            </a:lvl1pPr>
            <a:lvl2pPr>
              <a:lnSpc>
                <a:spcPct val="100000"/>
              </a:lnSpc>
              <a:spcBef>
                <a:spcPts val="72"/>
              </a:spcBef>
              <a:buClr>
                <a:schemeClr val="accent2"/>
              </a:buClr>
              <a:defRPr sz="1600"/>
            </a:lvl2pPr>
            <a:lvl3pPr>
              <a:lnSpc>
                <a:spcPct val="100000"/>
              </a:lnSpc>
              <a:spcBef>
                <a:spcPts val="72"/>
              </a:spcBef>
              <a:buClr>
                <a:schemeClr val="accent2"/>
              </a:buClr>
              <a:defRPr sz="1600"/>
            </a:lvl3pPr>
            <a:lvl4pPr>
              <a:lnSpc>
                <a:spcPct val="100000"/>
              </a:lnSpc>
              <a:spcBef>
                <a:spcPts val="72"/>
              </a:spcBef>
              <a:buClr>
                <a:schemeClr val="accent2"/>
              </a:buClr>
              <a:defRPr sz="1600"/>
            </a:lvl4pPr>
            <a:lvl5pPr>
              <a:lnSpc>
                <a:spcPct val="100000"/>
              </a:lnSpc>
              <a:spcBef>
                <a:spcPts val="72"/>
              </a:spcBef>
              <a:buClr>
                <a:schemeClr val="accent2"/>
              </a:buClr>
              <a:defRPr sz="1600"/>
            </a:lvl5pPr>
          </a:lstStyle>
          <a:p>
            <a:pPr lvl="0"/>
            <a:r>
              <a:rPr lang="en-US" dirty="0" smtClean="0"/>
              <a:t>Click to edit Master text styles</a:t>
            </a:r>
          </a:p>
        </p:txBody>
      </p:sp>
      <p:sp>
        <p:nvSpPr>
          <p:cNvPr id="17" name="Text Placeholder 3"/>
          <p:cNvSpPr>
            <a:spLocks noGrp="1"/>
          </p:cNvSpPr>
          <p:nvPr>
            <p:ph type="body" sz="quarter" idx="17" hasCustomPrompt="1"/>
          </p:nvPr>
        </p:nvSpPr>
        <p:spPr>
          <a:xfrm>
            <a:off x="6062453" y="1046145"/>
            <a:ext cx="2531035" cy="754521"/>
          </a:xfrm>
        </p:spPr>
        <p:txBody>
          <a:bodyPr anchor="ctr" anchorCtr="0">
            <a:noAutofit/>
          </a:bodyPr>
          <a:lstStyle>
            <a:lvl1pPr marL="0" indent="0" algn="ctr">
              <a:lnSpc>
                <a:spcPct val="100000"/>
              </a:lnSpc>
              <a:spcBef>
                <a:spcPts val="72"/>
              </a:spcBef>
              <a:buClr>
                <a:schemeClr val="accent2"/>
              </a:buClr>
              <a:buNone/>
              <a:defRPr sz="1800" b="1" i="0" baseline="0">
                <a:solidFill>
                  <a:schemeClr val="tx1"/>
                </a:solidFill>
              </a:defRPr>
            </a:lvl1pPr>
            <a:lvl2pPr>
              <a:lnSpc>
                <a:spcPts val="3600"/>
              </a:lnSpc>
              <a:spcBef>
                <a:spcPts val="72"/>
              </a:spcBef>
              <a:buClr>
                <a:schemeClr val="accent2"/>
              </a:buClr>
              <a:defRPr/>
            </a:lvl2pPr>
            <a:lvl3pPr>
              <a:lnSpc>
                <a:spcPts val="3600"/>
              </a:lnSpc>
              <a:spcBef>
                <a:spcPts val="72"/>
              </a:spcBef>
              <a:buClr>
                <a:schemeClr val="accent2"/>
              </a:buClr>
              <a:defRPr/>
            </a:lvl3pPr>
            <a:lvl4pPr>
              <a:lnSpc>
                <a:spcPts val="3600"/>
              </a:lnSpc>
              <a:spcBef>
                <a:spcPts val="72"/>
              </a:spcBef>
              <a:buClr>
                <a:schemeClr val="accent2"/>
              </a:buClr>
              <a:defRPr/>
            </a:lvl4pPr>
            <a:lvl5pPr>
              <a:lnSpc>
                <a:spcPts val="3600"/>
              </a:lnSpc>
              <a:spcBef>
                <a:spcPts val="72"/>
              </a:spcBef>
              <a:buClr>
                <a:schemeClr val="accent2"/>
              </a:buClr>
              <a:defRPr/>
            </a:lvl5pPr>
          </a:lstStyle>
          <a:p>
            <a:pPr lvl="0"/>
            <a:r>
              <a:rPr lang="en-US" dirty="0" smtClean="0"/>
              <a:t>Explanatory text</a:t>
            </a:r>
            <a:endParaRPr lang="en-US" dirty="0"/>
          </a:p>
        </p:txBody>
      </p:sp>
      <p:cxnSp>
        <p:nvCxnSpPr>
          <p:cNvPr id="18" name="Straight Connector 17"/>
          <p:cNvCxnSpPr/>
          <p:nvPr/>
        </p:nvCxnSpPr>
        <p:spPr>
          <a:xfrm>
            <a:off x="457200" y="1800665"/>
            <a:ext cx="82296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124200" y="1038666"/>
            <a:ext cx="0" cy="484869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927271" y="1038666"/>
            <a:ext cx="0" cy="484869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57200" y="1038666"/>
            <a:ext cx="82296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57200" y="1800665"/>
            <a:ext cx="82296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124200" y="1038666"/>
            <a:ext cx="0" cy="484869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5927271" y="1038666"/>
            <a:ext cx="0" cy="484869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6"/>
          <p:cNvSpPr>
            <a:spLocks noGrp="1" noChangeArrowheads="1"/>
          </p:cNvSpPr>
          <p:nvPr>
            <p:ph type="sldNum" sz="quarter" idx="18"/>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dirty="0"/>
          </a:p>
        </p:txBody>
      </p:sp>
    </p:spTree>
    <p:extLst>
      <p:ext uri="{BB962C8B-B14F-4D97-AF65-F5344CB8AC3E}">
        <p14:creationId xmlns:p14="http://schemas.microsoft.com/office/powerpoint/2010/main" val="3916059159"/>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rop-in Image Vertical">
    <p:spTree>
      <p:nvGrpSpPr>
        <p:cNvPr id="1" name=""/>
        <p:cNvGrpSpPr/>
        <p:nvPr/>
      </p:nvGrpSpPr>
      <p:grpSpPr>
        <a:xfrm>
          <a:off x="0" y="0"/>
          <a:ext cx="0" cy="0"/>
          <a:chOff x="0" y="0"/>
          <a:chExt cx="0" cy="0"/>
        </a:xfrm>
      </p:grpSpPr>
      <p:sp>
        <p:nvSpPr>
          <p:cNvPr id="3" name="Title 1"/>
          <p:cNvSpPr>
            <a:spLocks noGrp="1"/>
          </p:cNvSpPr>
          <p:nvPr>
            <p:ph type="title"/>
          </p:nvPr>
        </p:nvSpPr>
        <p:spPr>
          <a:xfrm>
            <a:off x="457680" y="227754"/>
            <a:ext cx="8229600" cy="5644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5" name="Text Placeholder 3"/>
          <p:cNvSpPr>
            <a:spLocks noGrp="1"/>
          </p:cNvSpPr>
          <p:nvPr>
            <p:ph type="body" sz="quarter" idx="10"/>
          </p:nvPr>
        </p:nvSpPr>
        <p:spPr>
          <a:xfrm>
            <a:off x="457200" y="1250266"/>
            <a:ext cx="2336800" cy="4656500"/>
          </a:xfrm>
        </p:spPr>
        <p:txBody>
          <a:bodyPr tIns="45720" rIns="91440" bIns="45720">
            <a:noAutofit/>
          </a:bodyPr>
          <a:lstStyle>
            <a:lvl1pPr marL="0" indent="0">
              <a:lnSpc>
                <a:spcPct val="100000"/>
              </a:lnSpc>
              <a:spcBef>
                <a:spcPts val="0"/>
              </a:spcBef>
              <a:spcAft>
                <a:spcPts val="600"/>
              </a:spcAft>
              <a:buClr>
                <a:schemeClr val="accent2"/>
              </a:buClr>
              <a:buNone/>
              <a:defRPr sz="1800">
                <a:solidFill>
                  <a:schemeClr val="tx1"/>
                </a:solidFill>
              </a:defRPr>
            </a:lvl1pPr>
            <a:lvl2pPr>
              <a:lnSpc>
                <a:spcPts val="3000"/>
              </a:lnSpc>
              <a:spcBef>
                <a:spcPts val="72"/>
              </a:spcBef>
              <a:buClr>
                <a:schemeClr val="accent2"/>
              </a:buClr>
              <a:defRPr sz="2400"/>
            </a:lvl2pPr>
            <a:lvl3pPr>
              <a:lnSpc>
                <a:spcPts val="3000"/>
              </a:lnSpc>
              <a:spcBef>
                <a:spcPts val="72"/>
              </a:spcBef>
              <a:buClr>
                <a:schemeClr val="accent2"/>
              </a:buClr>
              <a:defRPr sz="2400"/>
            </a:lvl3pPr>
            <a:lvl4pPr>
              <a:lnSpc>
                <a:spcPts val="3000"/>
              </a:lnSpc>
              <a:spcBef>
                <a:spcPts val="72"/>
              </a:spcBef>
              <a:buClr>
                <a:schemeClr val="accent2"/>
              </a:buClr>
              <a:defRPr sz="2400"/>
            </a:lvl4pPr>
            <a:lvl5pPr>
              <a:lnSpc>
                <a:spcPts val="3000"/>
              </a:lnSpc>
              <a:spcBef>
                <a:spcPts val="72"/>
              </a:spcBef>
              <a:buClr>
                <a:schemeClr val="accent2"/>
              </a:buClr>
              <a:defRPr sz="2400"/>
            </a:lvl5pPr>
          </a:lstStyle>
          <a:p>
            <a:pPr lvl="0"/>
            <a:r>
              <a:rPr lang="en-US" dirty="0" smtClean="0"/>
              <a:t>Click to edit Master text styles</a:t>
            </a:r>
          </a:p>
        </p:txBody>
      </p:sp>
      <p:sp>
        <p:nvSpPr>
          <p:cNvPr id="8" name="Rectangle 6"/>
          <p:cNvSpPr>
            <a:spLocks noGrp="1" noChangeArrowheads="1"/>
          </p:cNvSpPr>
          <p:nvPr>
            <p:ph type="sldNum" sz="quarter" idx="11"/>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dirty="0"/>
          </a:p>
        </p:txBody>
      </p:sp>
      <p:sp>
        <p:nvSpPr>
          <p:cNvPr id="9" name="Picture Placeholder 8"/>
          <p:cNvSpPr>
            <a:spLocks noGrp="1"/>
          </p:cNvSpPr>
          <p:nvPr>
            <p:ph type="pic" sz="quarter" idx="12"/>
          </p:nvPr>
        </p:nvSpPr>
        <p:spPr>
          <a:xfrm>
            <a:off x="3200400" y="1250266"/>
            <a:ext cx="5438775" cy="4667250"/>
          </a:xfrm>
        </p:spPr>
        <p:txBody>
          <a:bodyPr/>
          <a:lstStyle>
            <a:lvl1pPr marL="0" indent="0">
              <a:buNone/>
              <a:defRPr/>
            </a:lvl1pPr>
          </a:lstStyle>
          <a:p>
            <a:endParaRPr lang="en-US" dirty="0"/>
          </a:p>
        </p:txBody>
      </p:sp>
    </p:spTree>
    <p:extLst>
      <p:ext uri="{BB962C8B-B14F-4D97-AF65-F5344CB8AC3E}">
        <p14:creationId xmlns:p14="http://schemas.microsoft.com/office/powerpoint/2010/main" val="242128392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rop-in Image Horizontal">
    <p:spTree>
      <p:nvGrpSpPr>
        <p:cNvPr id="1" name=""/>
        <p:cNvGrpSpPr/>
        <p:nvPr/>
      </p:nvGrpSpPr>
      <p:grpSpPr>
        <a:xfrm>
          <a:off x="0" y="0"/>
          <a:ext cx="0" cy="0"/>
          <a:chOff x="0" y="0"/>
          <a:chExt cx="0" cy="0"/>
        </a:xfrm>
      </p:grpSpPr>
      <p:sp>
        <p:nvSpPr>
          <p:cNvPr id="3" name="Title 1"/>
          <p:cNvSpPr>
            <a:spLocks noGrp="1"/>
          </p:cNvSpPr>
          <p:nvPr>
            <p:ph type="title"/>
          </p:nvPr>
        </p:nvSpPr>
        <p:spPr>
          <a:xfrm>
            <a:off x="458265" y="223315"/>
            <a:ext cx="8229600" cy="5644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5" name="Text Placeholder 3"/>
          <p:cNvSpPr>
            <a:spLocks noGrp="1"/>
          </p:cNvSpPr>
          <p:nvPr>
            <p:ph type="body" sz="quarter" idx="10"/>
          </p:nvPr>
        </p:nvSpPr>
        <p:spPr>
          <a:xfrm>
            <a:off x="457200" y="4895191"/>
            <a:ext cx="8229600" cy="648966"/>
          </a:xfrm>
        </p:spPr>
        <p:txBody>
          <a:bodyPr tIns="45720" rIns="91440" bIns="45720">
            <a:noAutofit/>
          </a:bodyPr>
          <a:lstStyle>
            <a:lvl1pPr marL="0" indent="0">
              <a:lnSpc>
                <a:spcPct val="100000"/>
              </a:lnSpc>
              <a:spcBef>
                <a:spcPts val="0"/>
              </a:spcBef>
              <a:spcAft>
                <a:spcPts val="600"/>
              </a:spcAft>
              <a:buClr>
                <a:schemeClr val="accent2"/>
              </a:buClr>
              <a:buNone/>
              <a:defRPr sz="1800">
                <a:solidFill>
                  <a:schemeClr val="tx1"/>
                </a:solidFill>
              </a:defRPr>
            </a:lvl1pPr>
            <a:lvl2pPr>
              <a:lnSpc>
                <a:spcPts val="3000"/>
              </a:lnSpc>
              <a:spcBef>
                <a:spcPts val="72"/>
              </a:spcBef>
              <a:buClr>
                <a:schemeClr val="accent2"/>
              </a:buClr>
              <a:defRPr sz="2400"/>
            </a:lvl2pPr>
            <a:lvl3pPr>
              <a:lnSpc>
                <a:spcPts val="3000"/>
              </a:lnSpc>
              <a:spcBef>
                <a:spcPts val="72"/>
              </a:spcBef>
              <a:buClr>
                <a:schemeClr val="accent2"/>
              </a:buClr>
              <a:defRPr sz="2400"/>
            </a:lvl3pPr>
            <a:lvl4pPr>
              <a:lnSpc>
                <a:spcPts val="3000"/>
              </a:lnSpc>
              <a:spcBef>
                <a:spcPts val="72"/>
              </a:spcBef>
              <a:buClr>
                <a:schemeClr val="accent2"/>
              </a:buClr>
              <a:defRPr sz="2400"/>
            </a:lvl4pPr>
            <a:lvl5pPr>
              <a:lnSpc>
                <a:spcPts val="3000"/>
              </a:lnSpc>
              <a:spcBef>
                <a:spcPts val="72"/>
              </a:spcBef>
              <a:buClr>
                <a:schemeClr val="accent2"/>
              </a:buClr>
              <a:defRPr sz="2400"/>
            </a:lvl5pPr>
          </a:lstStyle>
          <a:p>
            <a:pPr lvl="0"/>
            <a:r>
              <a:rPr lang="en-US" dirty="0" smtClean="0"/>
              <a:t>Click to edit Master text styles</a:t>
            </a:r>
          </a:p>
        </p:txBody>
      </p:sp>
      <p:sp>
        <p:nvSpPr>
          <p:cNvPr id="7" name="Slide Number Placeholder 6"/>
          <p:cNvSpPr>
            <a:spLocks noGrp="1" noChangeArrowheads="1"/>
          </p:cNvSpPr>
          <p:nvPr>
            <p:ph type="sldNum" sz="quarter" idx="11"/>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dirty="0"/>
          </a:p>
        </p:txBody>
      </p:sp>
      <p:sp>
        <p:nvSpPr>
          <p:cNvPr id="4" name="Picture Placeholder 3"/>
          <p:cNvSpPr>
            <a:spLocks noGrp="1"/>
          </p:cNvSpPr>
          <p:nvPr>
            <p:ph type="pic" sz="quarter" idx="12"/>
          </p:nvPr>
        </p:nvSpPr>
        <p:spPr>
          <a:xfrm>
            <a:off x="458265" y="1214439"/>
            <a:ext cx="8234362" cy="3546748"/>
          </a:xfrm>
        </p:spPr>
        <p:txBody>
          <a:bodyPr/>
          <a:lstStyle>
            <a:lvl1pPr marL="0" indent="0">
              <a:buNone/>
              <a:defRPr/>
            </a:lvl1pPr>
          </a:lstStyle>
          <a:p>
            <a:endParaRPr lang="en-US" dirty="0"/>
          </a:p>
        </p:txBody>
      </p:sp>
    </p:spTree>
    <p:extLst>
      <p:ext uri="{BB962C8B-B14F-4D97-AF65-F5344CB8AC3E}">
        <p14:creationId xmlns:p14="http://schemas.microsoft.com/office/powerpoint/2010/main" val="6978253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and Text Overlay">
    <p:spTree>
      <p:nvGrpSpPr>
        <p:cNvPr id="1" name=""/>
        <p:cNvGrpSpPr/>
        <p:nvPr/>
      </p:nvGrpSpPr>
      <p:grpSpPr>
        <a:xfrm>
          <a:off x="0" y="0"/>
          <a:ext cx="0" cy="0"/>
          <a:chOff x="0" y="0"/>
          <a:chExt cx="0" cy="0"/>
        </a:xfrm>
      </p:grpSpPr>
      <p:sp>
        <p:nvSpPr>
          <p:cNvPr id="4" name="Picture Placeholder 21"/>
          <p:cNvSpPr>
            <a:spLocks noGrp="1"/>
          </p:cNvSpPr>
          <p:nvPr>
            <p:ph type="pic" sz="quarter" idx="12"/>
          </p:nvPr>
        </p:nvSpPr>
        <p:spPr>
          <a:xfrm>
            <a:off x="0" y="0"/>
            <a:ext cx="9144000" cy="6032500"/>
          </a:xfrm>
        </p:spPr>
        <p:txBody>
          <a:bodyPr anchor="t" anchorCtr="0">
            <a:normAutofit/>
          </a:bodyPr>
          <a:lstStyle>
            <a:lvl1pPr marL="0" indent="0">
              <a:buNone/>
              <a:defRPr sz="2200">
                <a:solidFill>
                  <a:schemeClr val="tx1"/>
                </a:solidFill>
              </a:defRPr>
            </a:lvl1pPr>
          </a:lstStyle>
          <a:p>
            <a:r>
              <a:rPr lang="en-US" dirty="0" smtClean="0"/>
              <a:t>Click icon to add picture</a:t>
            </a:r>
            <a:endParaRPr lang="en-US" dirty="0"/>
          </a:p>
        </p:txBody>
      </p:sp>
      <p:sp>
        <p:nvSpPr>
          <p:cNvPr id="14" name="Title 1"/>
          <p:cNvSpPr>
            <a:spLocks noGrp="1"/>
          </p:cNvSpPr>
          <p:nvPr>
            <p:ph type="title"/>
          </p:nvPr>
        </p:nvSpPr>
        <p:spPr>
          <a:xfrm>
            <a:off x="458265" y="224737"/>
            <a:ext cx="8229600" cy="5644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solidFill>
                  <a:schemeClr val="bg1"/>
                </a:solidFill>
              </a:defRPr>
            </a:lvl1pPr>
          </a:lstStyle>
          <a:p>
            <a:pPr lvl="0"/>
            <a:r>
              <a:rPr lang="en-US" dirty="0" smtClean="0"/>
              <a:t>Click to edit Master title style</a:t>
            </a:r>
            <a:endParaRPr lang="en-US" dirty="0"/>
          </a:p>
        </p:txBody>
      </p:sp>
      <p:sp>
        <p:nvSpPr>
          <p:cNvPr id="15" name="Text Placeholder 3"/>
          <p:cNvSpPr>
            <a:spLocks noGrp="1"/>
          </p:cNvSpPr>
          <p:nvPr>
            <p:ph type="body" sz="quarter" idx="10" hasCustomPrompt="1"/>
          </p:nvPr>
        </p:nvSpPr>
        <p:spPr>
          <a:xfrm>
            <a:off x="467957" y="2372551"/>
            <a:ext cx="4120953" cy="3150274"/>
          </a:xfrm>
        </p:spPr>
        <p:txBody>
          <a:bodyPr lIns="91440" rIns="91440" anchor="t" anchorCtr="0">
            <a:noAutofit/>
          </a:bodyPr>
          <a:lstStyle>
            <a:lvl1pPr marL="0" indent="0">
              <a:lnSpc>
                <a:spcPct val="100000"/>
              </a:lnSpc>
              <a:spcBef>
                <a:spcPts val="72"/>
              </a:spcBef>
              <a:buClr>
                <a:schemeClr val="accent2"/>
              </a:buClr>
              <a:buNone/>
              <a:defRPr sz="1800">
                <a:solidFill>
                  <a:schemeClr val="bg1"/>
                </a:solidFill>
              </a:defRPr>
            </a:lvl1pPr>
            <a:lvl2pPr>
              <a:lnSpc>
                <a:spcPts val="3000"/>
              </a:lnSpc>
              <a:spcBef>
                <a:spcPts val="72"/>
              </a:spcBef>
              <a:buClr>
                <a:schemeClr val="accent2"/>
              </a:buClr>
              <a:defRPr sz="2400"/>
            </a:lvl2pPr>
            <a:lvl3pPr>
              <a:lnSpc>
                <a:spcPts val="3000"/>
              </a:lnSpc>
              <a:spcBef>
                <a:spcPts val="72"/>
              </a:spcBef>
              <a:buClr>
                <a:schemeClr val="accent2"/>
              </a:buClr>
              <a:defRPr sz="2400"/>
            </a:lvl3pPr>
            <a:lvl4pPr>
              <a:lnSpc>
                <a:spcPts val="3000"/>
              </a:lnSpc>
              <a:spcBef>
                <a:spcPts val="72"/>
              </a:spcBef>
              <a:buClr>
                <a:schemeClr val="accent2"/>
              </a:buClr>
              <a:defRPr sz="2400"/>
            </a:lvl4pPr>
            <a:lvl5pPr>
              <a:lnSpc>
                <a:spcPts val="3000"/>
              </a:lnSpc>
              <a:spcBef>
                <a:spcPts val="72"/>
              </a:spcBef>
              <a:buClr>
                <a:schemeClr val="accent2"/>
              </a:buClr>
              <a:defRPr sz="2400"/>
            </a:lvl5pPr>
          </a:lstStyle>
          <a:p>
            <a:pPr lvl="0"/>
            <a:r>
              <a:rPr lang="en-US" dirty="0" smtClean="0"/>
              <a:t>Text goes here</a:t>
            </a:r>
            <a:endParaRPr lang="en-US" dirty="0"/>
          </a:p>
        </p:txBody>
      </p:sp>
      <p:sp>
        <p:nvSpPr>
          <p:cNvPr id="5" name="Rectangle 6"/>
          <p:cNvSpPr>
            <a:spLocks noGrp="1" noChangeArrowheads="1"/>
          </p:cNvSpPr>
          <p:nvPr>
            <p:ph type="sldNum" sz="quarter" idx="13"/>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dirty="0"/>
          </a:p>
        </p:txBody>
      </p:sp>
    </p:spTree>
    <p:extLst>
      <p:ext uri="{BB962C8B-B14F-4D97-AF65-F5344CB8AC3E}">
        <p14:creationId xmlns:p14="http://schemas.microsoft.com/office/powerpoint/2010/main" val="14693254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mage &amp; Caption">
    <p:spTree>
      <p:nvGrpSpPr>
        <p:cNvPr id="1" name=""/>
        <p:cNvGrpSpPr/>
        <p:nvPr/>
      </p:nvGrpSpPr>
      <p:grpSpPr>
        <a:xfrm>
          <a:off x="0" y="0"/>
          <a:ext cx="0" cy="0"/>
          <a:chOff x="0" y="0"/>
          <a:chExt cx="0" cy="0"/>
        </a:xfrm>
      </p:grpSpPr>
      <p:sp>
        <p:nvSpPr>
          <p:cNvPr id="3" name="Title 1"/>
          <p:cNvSpPr>
            <a:spLocks noGrp="1"/>
          </p:cNvSpPr>
          <p:nvPr>
            <p:ph type="title"/>
          </p:nvPr>
        </p:nvSpPr>
        <p:spPr>
          <a:xfrm>
            <a:off x="458265" y="224737"/>
            <a:ext cx="8229600" cy="5644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4" name="Picture Placeholder 21"/>
          <p:cNvSpPr>
            <a:spLocks noGrp="1"/>
          </p:cNvSpPr>
          <p:nvPr>
            <p:ph type="pic" sz="quarter" idx="12"/>
          </p:nvPr>
        </p:nvSpPr>
        <p:spPr>
          <a:xfrm>
            <a:off x="0" y="1038666"/>
            <a:ext cx="9144000" cy="4917322"/>
          </a:xfrm>
        </p:spPr>
        <p:txBody>
          <a:bodyPr>
            <a:normAutofit/>
          </a:bodyPr>
          <a:lstStyle>
            <a:lvl1pPr marL="0" indent="0">
              <a:buNone/>
              <a:defRPr sz="2200">
                <a:solidFill>
                  <a:schemeClr val="tx1"/>
                </a:solidFill>
              </a:defRPr>
            </a:lvl1pPr>
          </a:lstStyle>
          <a:p>
            <a:r>
              <a:rPr lang="en-US" dirty="0" smtClean="0"/>
              <a:t>Click icon to add picture</a:t>
            </a:r>
            <a:endParaRPr lang="en-US" dirty="0"/>
          </a:p>
        </p:txBody>
      </p:sp>
      <p:sp>
        <p:nvSpPr>
          <p:cNvPr id="6" name="Text Placeholder 3"/>
          <p:cNvSpPr>
            <a:spLocks noGrp="1"/>
          </p:cNvSpPr>
          <p:nvPr>
            <p:ph type="body" sz="quarter" idx="13" hasCustomPrompt="1"/>
          </p:nvPr>
        </p:nvSpPr>
        <p:spPr>
          <a:xfrm>
            <a:off x="457200" y="5975132"/>
            <a:ext cx="8229600" cy="882624"/>
          </a:xfrm>
        </p:spPr>
        <p:txBody>
          <a:bodyPr bIns="137160" anchor="ctr" anchorCtr="0">
            <a:noAutofit/>
          </a:bodyPr>
          <a:lstStyle>
            <a:lvl1pPr marL="0" indent="0" algn="ctr">
              <a:lnSpc>
                <a:spcPct val="100000"/>
              </a:lnSpc>
              <a:spcBef>
                <a:spcPts val="72"/>
              </a:spcBef>
              <a:buClr>
                <a:schemeClr val="accent2"/>
              </a:buClr>
              <a:buNone/>
              <a:defRPr sz="1800" b="0" i="0" baseline="0">
                <a:solidFill>
                  <a:schemeClr val="tx1"/>
                </a:solidFill>
              </a:defRPr>
            </a:lvl1pPr>
            <a:lvl2pPr>
              <a:lnSpc>
                <a:spcPts val="3600"/>
              </a:lnSpc>
              <a:spcBef>
                <a:spcPts val="72"/>
              </a:spcBef>
              <a:buClr>
                <a:schemeClr val="accent2"/>
              </a:buClr>
              <a:defRPr/>
            </a:lvl2pPr>
            <a:lvl3pPr>
              <a:lnSpc>
                <a:spcPts val="3600"/>
              </a:lnSpc>
              <a:spcBef>
                <a:spcPts val="72"/>
              </a:spcBef>
              <a:buClr>
                <a:schemeClr val="accent2"/>
              </a:buClr>
              <a:defRPr/>
            </a:lvl3pPr>
            <a:lvl4pPr>
              <a:lnSpc>
                <a:spcPts val="3600"/>
              </a:lnSpc>
              <a:spcBef>
                <a:spcPts val="72"/>
              </a:spcBef>
              <a:buClr>
                <a:schemeClr val="accent2"/>
              </a:buClr>
              <a:defRPr/>
            </a:lvl4pPr>
            <a:lvl5pPr>
              <a:lnSpc>
                <a:spcPts val="3600"/>
              </a:lnSpc>
              <a:spcBef>
                <a:spcPts val="72"/>
              </a:spcBef>
              <a:buClr>
                <a:schemeClr val="accent2"/>
              </a:buClr>
              <a:defRPr/>
            </a:lvl5pPr>
          </a:lstStyle>
          <a:p>
            <a:pPr lvl="0"/>
            <a:r>
              <a:rPr lang="en-US" dirty="0" smtClean="0"/>
              <a:t>Explanatory text</a:t>
            </a:r>
            <a:endParaRPr lang="en-US" dirty="0"/>
          </a:p>
        </p:txBody>
      </p:sp>
    </p:spTree>
    <p:extLst>
      <p:ext uri="{BB962C8B-B14F-4D97-AF65-F5344CB8AC3E}">
        <p14:creationId xmlns:p14="http://schemas.microsoft.com/office/powerpoint/2010/main" val="8346704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Image and Header">
    <p:spTree>
      <p:nvGrpSpPr>
        <p:cNvPr id="1" name=""/>
        <p:cNvGrpSpPr/>
        <p:nvPr/>
      </p:nvGrpSpPr>
      <p:grpSpPr>
        <a:xfrm>
          <a:off x="0" y="0"/>
          <a:ext cx="0" cy="0"/>
          <a:chOff x="0" y="0"/>
          <a:chExt cx="0" cy="0"/>
        </a:xfrm>
      </p:grpSpPr>
      <p:sp>
        <p:nvSpPr>
          <p:cNvPr id="3" name="Title 1"/>
          <p:cNvSpPr>
            <a:spLocks noGrp="1"/>
          </p:cNvSpPr>
          <p:nvPr>
            <p:ph type="title"/>
          </p:nvPr>
        </p:nvSpPr>
        <p:spPr>
          <a:xfrm>
            <a:off x="457680" y="227754"/>
            <a:ext cx="8229600" cy="5644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4" name="Picture Placeholder 21"/>
          <p:cNvSpPr>
            <a:spLocks noGrp="1"/>
          </p:cNvSpPr>
          <p:nvPr>
            <p:ph type="pic" sz="quarter" idx="12"/>
          </p:nvPr>
        </p:nvSpPr>
        <p:spPr>
          <a:xfrm>
            <a:off x="0" y="1038666"/>
            <a:ext cx="9144000" cy="5819334"/>
          </a:xfrm>
        </p:spPr>
        <p:txBody>
          <a:bodyPr>
            <a:normAutofit/>
          </a:bodyPr>
          <a:lstStyle>
            <a:lvl1pPr marL="0" indent="0">
              <a:buNone/>
              <a:defRPr sz="2200"/>
            </a:lvl1pPr>
          </a:lstStyle>
          <a:p>
            <a:r>
              <a:rPr lang="en-US" dirty="0" smtClean="0"/>
              <a:t>Click icon to add picture</a:t>
            </a:r>
            <a:endParaRPr lang="en-US" dirty="0"/>
          </a:p>
        </p:txBody>
      </p:sp>
    </p:spTree>
    <p:extLst>
      <p:ext uri="{BB962C8B-B14F-4D97-AF65-F5344CB8AC3E}">
        <p14:creationId xmlns:p14="http://schemas.microsoft.com/office/powerpoint/2010/main" val="270116779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3" name="Picture Placeholder 21"/>
          <p:cNvSpPr>
            <a:spLocks noGrp="1"/>
          </p:cNvSpPr>
          <p:nvPr>
            <p:ph type="pic" sz="quarter" idx="12"/>
          </p:nvPr>
        </p:nvSpPr>
        <p:spPr>
          <a:xfrm>
            <a:off x="0" y="0"/>
            <a:ext cx="9144000" cy="6858000"/>
          </a:xfrm>
        </p:spPr>
        <p:txBody>
          <a:bodyPr anchor="t" anchorCtr="0">
            <a:normAutofit/>
          </a:bodyPr>
          <a:lstStyle>
            <a:lvl1pPr marL="0" indent="0">
              <a:buNone/>
              <a:defRPr sz="2200">
                <a:solidFill>
                  <a:schemeClr val="tx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34883796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a:lvl1pPr>
          </a:lstStyle>
          <a:p>
            <a:r>
              <a:rPr lang="en-US" smtClean="0"/>
              <a:t>Click to edit Master title style</a:t>
            </a:r>
            <a:endParaRPr lang="en-US" dirty="0"/>
          </a:p>
        </p:txBody>
      </p:sp>
      <p:sp>
        <p:nvSpPr>
          <p:cNvPr id="3" name="Content Placeholder 2"/>
          <p:cNvSpPr>
            <a:spLocks noGrp="1"/>
          </p:cNvSpPr>
          <p:nvPr>
            <p:ph idx="1"/>
          </p:nvPr>
        </p:nvSpPr>
        <p:spPr>
          <a:xfrm>
            <a:off x="457200" y="1142999"/>
            <a:ext cx="8229600" cy="4425287"/>
          </a:xfrm>
        </p:spPr>
        <p:txBody>
          <a:bodyPr/>
          <a:lstStyle>
            <a:lvl1pPr>
              <a:buClr>
                <a:schemeClr val="accent1"/>
              </a:buClr>
              <a:buSzPct val="120000"/>
              <a:defRPr>
                <a:solidFill>
                  <a:schemeClr val="tx1"/>
                </a:solidFill>
              </a:defRPr>
            </a:lvl1pPr>
            <a:lvl2pPr>
              <a:buSzPct val="90000"/>
              <a:buFont typeface="Courier New" pitchFamily="49" charset="0"/>
              <a:buChar char="o"/>
              <a:defRPr sz="2000">
                <a:solidFill>
                  <a:schemeClr val="tx1"/>
                </a:solidFill>
              </a:defRPr>
            </a:lvl2pPr>
            <a:lvl3pPr>
              <a:buSzPct val="90000"/>
              <a:buFont typeface="Arial" pitchFamily="34" charset="0"/>
              <a:buChar char="─"/>
              <a:defRPr sz="1800">
                <a:solidFill>
                  <a:schemeClr val="tx1"/>
                </a:solidFill>
              </a:defRPr>
            </a:lvl3pPr>
            <a:lvl4pPr>
              <a:buFont typeface="Arial" pitchFamily="34" charset="0"/>
              <a:buChar char="»"/>
              <a:defRPr sz="1600">
                <a:solidFill>
                  <a:schemeClr val="bg2">
                    <a:lumMod val="50000"/>
                  </a:schemeClr>
                </a:solidFill>
              </a:defRPr>
            </a:lvl4pPr>
            <a:lvl5pPr>
              <a:defRPr sz="1600">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Rectangle 6"/>
          <p:cNvSpPr>
            <a:spLocks noGrp="1" noChangeArrowheads="1"/>
          </p:cNvSpPr>
          <p:nvPr>
            <p:ph type="sldNum" sz="quarter" idx="4"/>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dirty="0"/>
          </a:p>
        </p:txBody>
      </p:sp>
    </p:spTree>
    <p:extLst>
      <p:ext uri="{BB962C8B-B14F-4D97-AF65-F5344CB8AC3E}">
        <p14:creationId xmlns:p14="http://schemas.microsoft.com/office/powerpoint/2010/main" val="156459718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_No fir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4452582"/>
          </a:xfrm>
        </p:spPr>
        <p:txBody>
          <a:bodyPr/>
          <a:lstStyle>
            <a:lvl1pPr marL="0" indent="0">
              <a:buClr>
                <a:schemeClr val="accent1"/>
              </a:buClr>
              <a:buSzPct val="120000"/>
              <a:buNone/>
              <a:defRPr>
                <a:solidFill>
                  <a:schemeClr val="tx1"/>
                </a:solidFill>
              </a:defRPr>
            </a:lvl1pPr>
            <a:lvl2pPr>
              <a:buSzPct val="90000"/>
              <a:buFont typeface="Courier New" pitchFamily="49" charset="0"/>
              <a:buChar char="o"/>
              <a:defRPr sz="2000">
                <a:solidFill>
                  <a:schemeClr val="tx1"/>
                </a:solidFill>
              </a:defRPr>
            </a:lvl2pPr>
            <a:lvl3pPr>
              <a:buSzPct val="90000"/>
              <a:buFont typeface="Arial" pitchFamily="34" charset="0"/>
              <a:buChar char="─"/>
              <a:defRPr sz="1800">
                <a:solidFill>
                  <a:schemeClr val="tx1"/>
                </a:solidFill>
              </a:defRPr>
            </a:lvl3pPr>
            <a:lvl4pPr>
              <a:buFont typeface="Arial" pitchFamily="34" charset="0"/>
              <a:buChar char="»"/>
              <a:defRPr sz="1600">
                <a:solidFill>
                  <a:schemeClr val="bg2">
                    <a:lumMod val="50000"/>
                  </a:schemeClr>
                </a:solidFill>
              </a:defRPr>
            </a:lvl4pPr>
            <a:lvl5pPr>
              <a:defRPr sz="1600">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6"/>
          <p:cNvSpPr>
            <a:spLocks noGrp="1" noChangeArrowheads="1"/>
          </p:cNvSpPr>
          <p:nvPr>
            <p:ph type="sldNum" sz="quarter" idx="4"/>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dirty="0"/>
          </a:p>
        </p:txBody>
      </p:sp>
    </p:spTree>
    <p:extLst>
      <p:ext uri="{BB962C8B-B14F-4D97-AF65-F5344CB8AC3E}">
        <p14:creationId xmlns:p14="http://schemas.microsoft.com/office/powerpoint/2010/main" val="213864135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numbere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4316104"/>
          </a:xfrm>
        </p:spPr>
        <p:txBody>
          <a:bodyPr/>
          <a:lstStyle>
            <a:lvl1pPr marL="344488" indent="-344488">
              <a:buClr>
                <a:schemeClr val="accent1"/>
              </a:buClr>
              <a:buSzPct val="100000"/>
              <a:buFont typeface="+mj-lt"/>
              <a:buAutoNum type="arabicPeriod"/>
              <a:defRPr>
                <a:solidFill>
                  <a:schemeClr val="tx1"/>
                </a:solidFill>
              </a:defRPr>
            </a:lvl1pPr>
            <a:lvl2pPr marL="647700" indent="-285750">
              <a:buSzPct val="90000"/>
              <a:buFont typeface="+mj-lt"/>
              <a:buAutoNum type="alphaLcPeriod"/>
              <a:defRPr sz="2000">
                <a:solidFill>
                  <a:schemeClr val="tx1"/>
                </a:solidFill>
              </a:defRPr>
            </a:lvl2pPr>
            <a:lvl3pPr marL="889000" indent="-198438">
              <a:buSzPct val="90000"/>
              <a:buFont typeface="+mj-lt"/>
              <a:buAutoNum type="romanLcPeriod"/>
              <a:defRPr sz="1800">
                <a:solidFill>
                  <a:schemeClr val="tx1"/>
                </a:solidFill>
              </a:defRPr>
            </a:lvl3pPr>
            <a:lvl4pPr>
              <a:buFont typeface="Arial" pitchFamily="34" charset="0"/>
              <a:buChar char="»"/>
              <a:defRPr sz="1600">
                <a:solidFill>
                  <a:schemeClr val="bg2">
                    <a:lumMod val="50000"/>
                  </a:schemeClr>
                </a:solidFill>
              </a:defRPr>
            </a:lvl4pPr>
            <a:lvl5pPr>
              <a:defRPr sz="1600">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6"/>
          <p:cNvSpPr>
            <a:spLocks noGrp="1" noChangeArrowheads="1"/>
          </p:cNvSpPr>
          <p:nvPr>
            <p:ph type="sldNum" sz="quarter" idx="4"/>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dirty="0"/>
          </a:p>
        </p:txBody>
      </p:sp>
    </p:spTree>
    <p:extLst>
      <p:ext uri="{BB962C8B-B14F-4D97-AF65-F5344CB8AC3E}">
        <p14:creationId xmlns:p14="http://schemas.microsoft.com/office/powerpoint/2010/main" val="9468334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6"/>
          <p:cNvSpPr>
            <a:spLocks noGrp="1" noChangeArrowheads="1"/>
          </p:cNvSpPr>
          <p:nvPr>
            <p:ph type="sldNum" sz="quarter" idx="4"/>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dirty="0"/>
          </a:p>
        </p:txBody>
      </p:sp>
    </p:spTree>
    <p:extLst>
      <p:ext uri="{BB962C8B-B14F-4D97-AF65-F5344CB8AC3E}">
        <p14:creationId xmlns:p14="http://schemas.microsoft.com/office/powerpoint/2010/main" val="410332110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dirty="0"/>
          </a:p>
        </p:txBody>
      </p:sp>
    </p:spTree>
    <p:extLst>
      <p:ext uri="{BB962C8B-B14F-4D97-AF65-F5344CB8AC3E}">
        <p14:creationId xmlns:p14="http://schemas.microsoft.com/office/powerpoint/2010/main" val="15201686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1_Title,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362836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40031"/>
            <a:ext cx="4038600" cy="4660268"/>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140031"/>
            <a:ext cx="4038600" cy="4660268"/>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6"/>
          <p:cNvSpPr>
            <a:spLocks noGrp="1" noChangeArrowheads="1"/>
          </p:cNvSpPr>
          <p:nvPr>
            <p:ph type="sldNum" sz="quarter" idx="4"/>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dirty="0"/>
          </a:p>
        </p:txBody>
      </p:sp>
    </p:spTree>
    <p:extLst>
      <p:ext uri="{BB962C8B-B14F-4D97-AF65-F5344CB8AC3E}">
        <p14:creationId xmlns:p14="http://schemas.microsoft.com/office/powerpoint/2010/main" val="14961716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ith subheading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97803"/>
            <a:ext cx="4040188" cy="830997"/>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28799"/>
            <a:ext cx="4040188" cy="4053386"/>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009679"/>
            <a:ext cx="4041775" cy="830997"/>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40675"/>
            <a:ext cx="4041775" cy="4055158"/>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itle 1"/>
          <p:cNvSpPr>
            <a:spLocks noGrp="1"/>
          </p:cNvSpPr>
          <p:nvPr>
            <p:ph type="title"/>
          </p:nvPr>
        </p:nvSpPr>
        <p:spPr>
          <a:xfrm>
            <a:off x="457200" y="225734"/>
            <a:ext cx="8191500" cy="660400"/>
          </a:xfrm>
        </p:spPr>
        <p:txBody>
          <a:bodyPr/>
          <a:lstStyle/>
          <a:p>
            <a:r>
              <a:rPr lang="en-US" dirty="0" smtClean="0"/>
              <a:t>Click to edit Master title style</a:t>
            </a:r>
            <a:endParaRPr lang="en-US" dirty="0"/>
          </a:p>
        </p:txBody>
      </p:sp>
      <p:sp>
        <p:nvSpPr>
          <p:cNvPr id="9" name="Rectangle 6"/>
          <p:cNvSpPr>
            <a:spLocks noGrp="1" noChangeArrowheads="1"/>
          </p:cNvSpPr>
          <p:nvPr>
            <p:ph type="sldNum" sz="quarter" idx="10"/>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dirty="0"/>
          </a:p>
        </p:txBody>
      </p:sp>
    </p:spTree>
    <p:extLst>
      <p:ext uri="{BB962C8B-B14F-4D97-AF65-F5344CB8AC3E}">
        <p14:creationId xmlns:p14="http://schemas.microsoft.com/office/powerpoint/2010/main" val="11147386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25734"/>
            <a:ext cx="8191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smtClean="0"/>
              <a:t>Click to edit Master title style</a:t>
            </a:r>
          </a:p>
        </p:txBody>
      </p:sp>
      <p:sp>
        <p:nvSpPr>
          <p:cNvPr id="1028" name="Rectangle 3"/>
          <p:cNvSpPr>
            <a:spLocks noGrp="1" noChangeArrowheads="1"/>
          </p:cNvSpPr>
          <p:nvPr>
            <p:ph type="body" idx="1"/>
          </p:nvPr>
        </p:nvSpPr>
        <p:spPr bwMode="auto">
          <a:xfrm>
            <a:off x="457200" y="1144588"/>
            <a:ext cx="8199438" cy="423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pic>
        <p:nvPicPr>
          <p:cNvPr id="6" name="Picture 2"/>
          <p:cNvPicPr>
            <a:picLocks noChangeAspect="1" noChangeArrowheads="1"/>
          </p:cNvPicPr>
          <p:nvPr userDrawn="1"/>
        </p:nvPicPr>
        <p:blipFill rotWithShape="1">
          <a:blip r:embed="rId18">
            <a:extLst>
              <a:ext uri="{28A0092B-C50C-407E-A947-70E740481C1C}">
                <a14:useLocalDpi xmlns:a14="http://schemas.microsoft.com/office/drawing/2010/main" val="0"/>
              </a:ext>
            </a:extLst>
          </a:blip>
          <a:srcRect t="24167"/>
          <a:stretch/>
        </p:blipFill>
        <p:spPr bwMode="auto">
          <a:xfrm>
            <a:off x="0" y="6545114"/>
            <a:ext cx="9151963" cy="322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userDrawn="1"/>
        </p:nvGrpSpPr>
        <p:grpSpPr>
          <a:xfrm>
            <a:off x="562896" y="6145848"/>
            <a:ext cx="3441754" cy="289456"/>
            <a:chOff x="562896" y="6361681"/>
            <a:chExt cx="3441754" cy="289456"/>
          </a:xfrm>
        </p:grpSpPr>
        <p:pic>
          <p:nvPicPr>
            <p:cNvPr id="8" name="Picture 7" descr="IHME_logo_acr_RGB_sm.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62896" y="6361681"/>
              <a:ext cx="770386" cy="250575"/>
            </a:xfrm>
            <a:prstGeom prst="rect">
              <a:avLst/>
            </a:prstGeom>
          </p:spPr>
        </p:pic>
        <p:cxnSp>
          <p:nvCxnSpPr>
            <p:cNvPr id="9" name="Straight Connector 8"/>
            <p:cNvCxnSpPr/>
            <p:nvPr userDrawn="1"/>
          </p:nvCxnSpPr>
          <p:spPr>
            <a:xfrm>
              <a:off x="1495275"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rotWithShape="1">
            <a:blip r:embed="rId20">
              <a:lum bright="-30000"/>
            </a:blip>
            <a:srcRect l="13858"/>
            <a:stretch/>
          </p:blipFill>
          <p:spPr>
            <a:xfrm>
              <a:off x="1955028" y="6396816"/>
              <a:ext cx="2049622" cy="190349"/>
            </a:xfrm>
            <a:prstGeom prst="rect">
              <a:avLst/>
            </a:prstGeom>
          </p:spPr>
        </p:pic>
        <p:pic>
          <p:nvPicPr>
            <p:cNvPr id="11" name="Picture 10"/>
            <p:cNvPicPr>
              <a:picLocks noChangeAspect="1"/>
            </p:cNvPicPr>
            <p:nvPr userDrawn="1"/>
          </p:nvPicPr>
          <p:blipFill rotWithShape="1">
            <a:blip r:embed="rId20">
              <a:lum/>
            </a:blip>
            <a:srcRect r="87556"/>
            <a:stretch/>
          </p:blipFill>
          <p:spPr>
            <a:xfrm>
              <a:off x="1625286" y="6396816"/>
              <a:ext cx="296096" cy="190349"/>
            </a:xfrm>
            <a:prstGeom prst="rect">
              <a:avLst/>
            </a:prstGeom>
          </p:spPr>
        </p:pic>
      </p:grpSp>
      <p:pic>
        <p:nvPicPr>
          <p:cNvPr id="13" name="Picture 58" descr="C:\Users\Sarah\Desktop\IHME_logo_rgb-01.pn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5577736" y="6192078"/>
            <a:ext cx="3075688" cy="19076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6"/>
          <p:cNvSpPr>
            <a:spLocks noGrp="1" noChangeArrowheads="1"/>
          </p:cNvSpPr>
          <p:nvPr>
            <p:ph type="sldNum" sz="quarter" idx="4"/>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78" r:id="rId2"/>
    <p:sldLayoutId id="2147483687" r:id="rId3"/>
    <p:sldLayoutId id="2147483686" r:id="rId4"/>
    <p:sldLayoutId id="2147483681" r:id="rId5"/>
    <p:sldLayoutId id="2147483682" r:id="rId6"/>
    <p:sldLayoutId id="2147483688" r:id="rId7"/>
    <p:sldLayoutId id="2147483679" r:id="rId8"/>
    <p:sldLayoutId id="2147483680" r:id="rId9"/>
    <p:sldLayoutId id="2147483689" r:id="rId10"/>
    <p:sldLayoutId id="2147483690" r:id="rId11"/>
    <p:sldLayoutId id="2147483691" r:id="rId12"/>
    <p:sldLayoutId id="2147483694" r:id="rId13"/>
    <p:sldLayoutId id="2147483695" r:id="rId14"/>
    <p:sldLayoutId id="2147483696" r:id="rId15"/>
    <p:sldLayoutId id="2147483697" r:id="rId16"/>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0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defRPr>
      </a:lvl2pPr>
      <a:lvl3pPr algn="l" rtl="0" eaLnBrk="0" fontAlgn="base" hangingPunct="0">
        <a:spcBef>
          <a:spcPct val="0"/>
        </a:spcBef>
        <a:spcAft>
          <a:spcPct val="0"/>
        </a:spcAft>
        <a:defRPr sz="3200" b="1">
          <a:solidFill>
            <a:schemeClr val="accent1"/>
          </a:solidFill>
          <a:latin typeface="Arial" charset="0"/>
        </a:defRPr>
      </a:lvl3pPr>
      <a:lvl4pPr algn="l" rtl="0" eaLnBrk="0" fontAlgn="base" hangingPunct="0">
        <a:spcBef>
          <a:spcPct val="0"/>
        </a:spcBef>
        <a:spcAft>
          <a:spcPct val="0"/>
        </a:spcAft>
        <a:defRPr sz="3200" b="1">
          <a:solidFill>
            <a:schemeClr val="accent1"/>
          </a:solidFill>
          <a:latin typeface="Arial" charset="0"/>
        </a:defRPr>
      </a:lvl4pPr>
      <a:lvl5pPr algn="l" rtl="0" eaLnBrk="0" fontAlgn="base" hangingPunct="0">
        <a:spcBef>
          <a:spcPct val="0"/>
        </a:spcBef>
        <a:spcAft>
          <a:spcPct val="0"/>
        </a:spcAft>
        <a:defRPr sz="3200" b="1">
          <a:solidFill>
            <a:schemeClr val="accent1"/>
          </a:solidFill>
          <a:latin typeface="Arial" charset="0"/>
        </a:defRPr>
      </a:lvl5pPr>
      <a:lvl6pPr marL="457200" algn="l" rtl="0" eaLnBrk="1" fontAlgn="base" hangingPunct="1">
        <a:spcBef>
          <a:spcPct val="0"/>
        </a:spcBef>
        <a:spcAft>
          <a:spcPct val="0"/>
        </a:spcAft>
        <a:defRPr sz="2400">
          <a:solidFill>
            <a:schemeClr val="accent1"/>
          </a:solidFill>
          <a:latin typeface="Arial" charset="0"/>
        </a:defRPr>
      </a:lvl6pPr>
      <a:lvl7pPr marL="914400" algn="l" rtl="0" eaLnBrk="1" fontAlgn="base" hangingPunct="1">
        <a:spcBef>
          <a:spcPct val="0"/>
        </a:spcBef>
        <a:spcAft>
          <a:spcPct val="0"/>
        </a:spcAft>
        <a:defRPr sz="2400">
          <a:solidFill>
            <a:schemeClr val="accent1"/>
          </a:solidFill>
          <a:latin typeface="Arial" charset="0"/>
        </a:defRPr>
      </a:lvl7pPr>
      <a:lvl8pPr marL="1371600" algn="l" rtl="0" eaLnBrk="1" fontAlgn="base" hangingPunct="1">
        <a:spcBef>
          <a:spcPct val="0"/>
        </a:spcBef>
        <a:spcAft>
          <a:spcPct val="0"/>
        </a:spcAft>
        <a:defRPr sz="2400">
          <a:solidFill>
            <a:schemeClr val="accent1"/>
          </a:solidFill>
          <a:latin typeface="Arial" charset="0"/>
        </a:defRPr>
      </a:lvl8pPr>
      <a:lvl9pPr marL="1828800" algn="l" rtl="0" eaLnBrk="1" fontAlgn="base" hangingPunct="1">
        <a:spcBef>
          <a:spcPct val="0"/>
        </a:spcBef>
        <a:spcAft>
          <a:spcPct val="0"/>
        </a:spcAft>
        <a:defRPr sz="2400">
          <a:solidFill>
            <a:schemeClr val="accent1"/>
          </a:solidFill>
          <a:latin typeface="Arial" charset="0"/>
        </a:defRPr>
      </a:lvl9pPr>
    </p:titleStyle>
    <p:bodyStyle>
      <a:lvl1pPr marL="231775" indent="-231775" algn="l" rtl="0" eaLnBrk="0" fontAlgn="base" hangingPunct="0">
        <a:spcBef>
          <a:spcPts val="800"/>
        </a:spcBef>
        <a:spcAft>
          <a:spcPct val="0"/>
        </a:spcAft>
        <a:buClr>
          <a:schemeClr val="accent1"/>
        </a:buClr>
        <a:buSzPct val="120000"/>
        <a:buChar char="•"/>
        <a:defRPr sz="2200">
          <a:solidFill>
            <a:schemeClr val="tx1"/>
          </a:solidFill>
          <a:latin typeface="+mn-lt"/>
          <a:ea typeface="+mn-ea"/>
          <a:cs typeface="+mn-cs"/>
        </a:defRPr>
      </a:lvl1pPr>
      <a:lvl2pPr marL="566738" indent="-220663" algn="l" rtl="0" eaLnBrk="0" fontAlgn="base" hangingPunct="0">
        <a:spcBef>
          <a:spcPts val="800"/>
        </a:spcBef>
        <a:spcAft>
          <a:spcPct val="0"/>
        </a:spcAft>
        <a:buClr>
          <a:schemeClr val="accent1"/>
        </a:buClr>
        <a:buSzPct val="90000"/>
        <a:buFont typeface="Courier New" pitchFamily="49" charset="0"/>
        <a:buChar char="o"/>
        <a:defRPr sz="2000">
          <a:solidFill>
            <a:schemeClr val="tx1"/>
          </a:solidFill>
          <a:latin typeface="+mn-lt"/>
        </a:defRPr>
      </a:lvl2pPr>
      <a:lvl3pPr marL="912813" indent="-231775" algn="l" rtl="0" eaLnBrk="0" fontAlgn="base" hangingPunct="0">
        <a:spcBef>
          <a:spcPts val="800"/>
        </a:spcBef>
        <a:spcAft>
          <a:spcPct val="0"/>
        </a:spcAft>
        <a:buClr>
          <a:schemeClr val="accent1"/>
        </a:buClr>
        <a:buSzPct val="90000"/>
        <a:buFont typeface="Arial" pitchFamily="34" charset="0"/>
        <a:buChar char="─"/>
        <a:defRPr>
          <a:solidFill>
            <a:schemeClr val="tx1"/>
          </a:solidFill>
          <a:latin typeface="+mn-lt"/>
        </a:defRPr>
      </a:lvl3pPr>
      <a:lvl4pPr marL="1258888" indent="-231775" algn="l" rtl="0" eaLnBrk="0" fontAlgn="base" hangingPunct="0">
        <a:spcBef>
          <a:spcPct val="45000"/>
        </a:spcBef>
        <a:spcAft>
          <a:spcPct val="0"/>
        </a:spcAft>
        <a:buClr>
          <a:schemeClr val="accent1"/>
        </a:buClr>
        <a:buFont typeface="Arial" pitchFamily="34" charset="0"/>
        <a:buChar char="»"/>
        <a:defRPr sz="1600">
          <a:solidFill>
            <a:srgbClr val="404040"/>
          </a:solidFill>
          <a:latin typeface="+mn-lt"/>
        </a:defRPr>
      </a:lvl4pPr>
      <a:lvl5pPr marL="1597025" indent="-223838" algn="l" rtl="0" eaLnBrk="0" fontAlgn="base" hangingPunct="0">
        <a:spcBef>
          <a:spcPct val="45000"/>
        </a:spcBef>
        <a:spcAft>
          <a:spcPct val="0"/>
        </a:spcAft>
        <a:buChar char="»"/>
        <a:defRPr sz="1600">
          <a:solidFill>
            <a:schemeClr val="tx1"/>
          </a:solidFill>
          <a:latin typeface="+mn-lt"/>
        </a:defRPr>
      </a:lvl5pPr>
      <a:lvl6pPr marL="2054225" indent="-223838" algn="l" rtl="0" eaLnBrk="1" fontAlgn="base" hangingPunct="1">
        <a:spcBef>
          <a:spcPct val="45000"/>
        </a:spcBef>
        <a:spcAft>
          <a:spcPct val="0"/>
        </a:spcAft>
        <a:buChar char="»"/>
        <a:defRPr sz="1200">
          <a:solidFill>
            <a:schemeClr val="tx1"/>
          </a:solidFill>
          <a:latin typeface="+mn-lt"/>
        </a:defRPr>
      </a:lvl6pPr>
      <a:lvl7pPr marL="2511425" indent="-223838" algn="l" rtl="0" eaLnBrk="1" fontAlgn="base" hangingPunct="1">
        <a:spcBef>
          <a:spcPct val="45000"/>
        </a:spcBef>
        <a:spcAft>
          <a:spcPct val="0"/>
        </a:spcAft>
        <a:buChar char="»"/>
        <a:defRPr sz="1200">
          <a:solidFill>
            <a:schemeClr val="tx1"/>
          </a:solidFill>
          <a:latin typeface="+mn-lt"/>
        </a:defRPr>
      </a:lvl7pPr>
      <a:lvl8pPr marL="2968625" indent="-223838" algn="l" rtl="0" eaLnBrk="1" fontAlgn="base" hangingPunct="1">
        <a:spcBef>
          <a:spcPct val="45000"/>
        </a:spcBef>
        <a:spcAft>
          <a:spcPct val="0"/>
        </a:spcAft>
        <a:buChar char="»"/>
        <a:defRPr sz="1200">
          <a:solidFill>
            <a:schemeClr val="tx1"/>
          </a:solidFill>
          <a:latin typeface="+mn-lt"/>
        </a:defRPr>
      </a:lvl8pPr>
      <a:lvl9pPr marL="3425825" indent="-223838" algn="l" rtl="0" eaLnBrk="1" fontAlgn="base" hangingPunct="1">
        <a:spcBef>
          <a:spcPct val="45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913" y="2566179"/>
            <a:ext cx="8113923" cy="523220"/>
          </a:xfrm>
        </p:spPr>
        <p:txBody>
          <a:bodyPr/>
          <a:lstStyle/>
          <a:p>
            <a:r>
              <a:rPr lang="en-US" sz="2800" dirty="0" smtClean="0"/>
              <a:t>Global Burden of Disease: England </a:t>
            </a:r>
            <a:endParaRPr lang="en-US" sz="2800" dirty="0"/>
          </a:p>
        </p:txBody>
      </p:sp>
      <p:sp>
        <p:nvSpPr>
          <p:cNvPr id="3" name="Text Placeholder 2"/>
          <p:cNvSpPr>
            <a:spLocks noGrp="1"/>
          </p:cNvSpPr>
          <p:nvPr>
            <p:ph type="body" sz="quarter" idx="10"/>
          </p:nvPr>
        </p:nvSpPr>
        <p:spPr/>
        <p:txBody>
          <a:bodyPr/>
          <a:lstStyle/>
          <a:p>
            <a:r>
              <a:rPr lang="en-US" altLang="en-US" sz="2000" dirty="0"/>
              <a:t>Prof. Simon Hay</a:t>
            </a:r>
          </a:p>
          <a:p>
            <a:r>
              <a:rPr lang="en-US" altLang="en-US" sz="2000" dirty="0"/>
              <a:t>Director of Geospatial </a:t>
            </a:r>
            <a:r>
              <a:rPr lang="en-US" altLang="en-US" sz="2000" dirty="0" smtClean="0"/>
              <a:t>Science</a:t>
            </a:r>
          </a:p>
          <a:p>
            <a:r>
              <a:rPr lang="en-US" sz="2000" dirty="0" smtClean="0"/>
              <a:t>09 November 2016</a:t>
            </a:r>
          </a:p>
          <a:p>
            <a:r>
              <a:rPr lang="en-US" sz="2000" dirty="0" err="1" smtClean="0"/>
              <a:t>Instituto</a:t>
            </a:r>
            <a:r>
              <a:rPr lang="en-US" sz="2000" dirty="0" smtClean="0"/>
              <a:t> Nacional de </a:t>
            </a:r>
            <a:r>
              <a:rPr lang="en-US" sz="2000" dirty="0" err="1" smtClean="0"/>
              <a:t>Salud</a:t>
            </a:r>
            <a:r>
              <a:rPr lang="en-US" sz="2000" dirty="0" smtClean="0"/>
              <a:t> </a:t>
            </a:r>
            <a:r>
              <a:rPr lang="en-US" sz="2000" dirty="0" err="1" smtClean="0"/>
              <a:t>Publica</a:t>
            </a:r>
            <a:endParaRPr lang="en-US" sz="2000" dirty="0"/>
          </a:p>
        </p:txBody>
      </p:sp>
    </p:spTree>
    <p:extLst>
      <p:ext uri="{BB962C8B-B14F-4D97-AF65-F5344CB8AC3E}">
        <p14:creationId xmlns:p14="http://schemas.microsoft.com/office/powerpoint/2010/main" val="273470074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2662"/>
          </a:xfrm>
        </p:spPr>
        <p:txBody>
          <a:bodyPr/>
          <a:lstStyle/>
          <a:p>
            <a:r>
              <a:rPr lang="en-US" sz="2600" kern="1200" dirty="0">
                <a:latin typeface="Arial" charset="0"/>
              </a:rPr>
              <a:t>25 leading </a:t>
            </a:r>
            <a:r>
              <a:rPr lang="en-US" sz="2600" kern="1200" dirty="0" smtClean="0">
                <a:latin typeface="Arial" charset="0"/>
              </a:rPr>
              <a:t>causes </a:t>
            </a:r>
            <a:r>
              <a:rPr lang="en-US" sz="2600" kern="1200" dirty="0">
                <a:latin typeface="Arial" charset="0"/>
              </a:rPr>
              <a:t>of years of life lost (YLLs) in England, both </a:t>
            </a:r>
            <a:r>
              <a:rPr lang="en-US" sz="2600" kern="1200" dirty="0" smtClean="0">
                <a:latin typeface="Arial" charset="0"/>
              </a:rPr>
              <a:t>sexes, </a:t>
            </a:r>
            <a:r>
              <a:rPr lang="en-US" sz="2600" kern="1200" dirty="0">
                <a:latin typeface="Arial" charset="0"/>
              </a:rPr>
              <a:t>1990, 2005, and </a:t>
            </a:r>
            <a:r>
              <a:rPr lang="en-US" sz="2600" kern="1200" dirty="0" smtClean="0">
                <a:latin typeface="Arial" charset="0"/>
              </a:rPr>
              <a:t>2013 with age-standardized median percent change</a:t>
            </a:r>
            <a:endParaRPr lang="en-US" sz="2600" dirty="0"/>
          </a:p>
        </p:txBody>
      </p:sp>
      <p:pic>
        <p:nvPicPr>
          <p:cNvPr id="5" name="Content Placeholder 4"/>
          <p:cNvPicPr>
            <a:picLocks noGrp="1" noChangeAspect="1"/>
          </p:cNvPicPr>
          <p:nvPr>
            <p:ph idx="1"/>
          </p:nvPr>
        </p:nvPicPr>
        <p:blipFill>
          <a:blip r:embed="rId3"/>
          <a:stretch>
            <a:fillRect/>
          </a:stretch>
        </p:blipFill>
        <p:spPr>
          <a:xfrm>
            <a:off x="16448" y="1447998"/>
            <a:ext cx="9127552" cy="4561399"/>
          </a:xfrm>
          <a:prstGeom prst="rect">
            <a:avLst/>
          </a:prstGeom>
        </p:spPr>
      </p:pic>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10</a:t>
            </a:fld>
            <a:endParaRPr lang="en-US" dirty="0"/>
          </a:p>
        </p:txBody>
      </p:sp>
    </p:spTree>
    <p:extLst>
      <p:ext uri="{BB962C8B-B14F-4D97-AF65-F5344CB8AC3E}">
        <p14:creationId xmlns:p14="http://schemas.microsoft.com/office/powerpoint/2010/main" val="312298765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9775" y="740657"/>
            <a:ext cx="9062965" cy="5774583"/>
          </a:xfrm>
        </p:spPr>
      </p:pic>
      <p:sp>
        <p:nvSpPr>
          <p:cNvPr id="4" name="Slide Number Placeholder 3"/>
          <p:cNvSpPr>
            <a:spLocks noGrp="1"/>
          </p:cNvSpPr>
          <p:nvPr>
            <p:ph type="sldNum" sz="quarter" idx="4"/>
          </p:nvPr>
        </p:nvSpPr>
        <p:spPr/>
        <p:txBody>
          <a:bodyPr/>
          <a:lstStyle/>
          <a:p>
            <a:fld id="{F1E776F5-9A26-455E-BF09-7D727D022004}" type="slidenum">
              <a:rPr lang="en-US" smtClean="0"/>
              <a:pPr/>
              <a:t>11</a:t>
            </a:fld>
            <a:endParaRPr lang="en-US" dirty="0"/>
          </a:p>
        </p:txBody>
      </p:sp>
      <p:sp>
        <p:nvSpPr>
          <p:cNvPr id="6" name="Title 1"/>
          <p:cNvSpPr txBox="1">
            <a:spLocks/>
          </p:cNvSpPr>
          <p:nvPr/>
        </p:nvSpPr>
        <p:spPr bwMode="auto">
          <a:xfrm>
            <a:off x="0" y="0"/>
            <a:ext cx="9144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0"/>
              </a:spcBef>
              <a:spcAft>
                <a:spcPct val="0"/>
              </a:spcAft>
              <a:defRPr sz="30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defRPr>
            </a:lvl2pPr>
            <a:lvl3pPr algn="l" rtl="0" eaLnBrk="0" fontAlgn="base" hangingPunct="0">
              <a:spcBef>
                <a:spcPct val="0"/>
              </a:spcBef>
              <a:spcAft>
                <a:spcPct val="0"/>
              </a:spcAft>
              <a:defRPr sz="3200" b="1">
                <a:solidFill>
                  <a:schemeClr val="accent1"/>
                </a:solidFill>
                <a:latin typeface="Arial" charset="0"/>
              </a:defRPr>
            </a:lvl3pPr>
            <a:lvl4pPr algn="l" rtl="0" eaLnBrk="0" fontAlgn="base" hangingPunct="0">
              <a:spcBef>
                <a:spcPct val="0"/>
              </a:spcBef>
              <a:spcAft>
                <a:spcPct val="0"/>
              </a:spcAft>
              <a:defRPr sz="3200" b="1">
                <a:solidFill>
                  <a:schemeClr val="accent1"/>
                </a:solidFill>
                <a:latin typeface="Arial" charset="0"/>
              </a:defRPr>
            </a:lvl4pPr>
            <a:lvl5pPr algn="l" rtl="0" eaLnBrk="0" fontAlgn="base" hangingPunct="0">
              <a:spcBef>
                <a:spcPct val="0"/>
              </a:spcBef>
              <a:spcAft>
                <a:spcPct val="0"/>
              </a:spcAft>
              <a:defRPr sz="3200" b="1">
                <a:solidFill>
                  <a:schemeClr val="accent1"/>
                </a:solidFill>
                <a:latin typeface="Arial" charset="0"/>
              </a:defRPr>
            </a:lvl5pPr>
            <a:lvl6pPr marL="457200" algn="l" rtl="0" eaLnBrk="1" fontAlgn="base" hangingPunct="1">
              <a:spcBef>
                <a:spcPct val="0"/>
              </a:spcBef>
              <a:spcAft>
                <a:spcPct val="0"/>
              </a:spcAft>
              <a:defRPr sz="2400">
                <a:solidFill>
                  <a:schemeClr val="accent1"/>
                </a:solidFill>
                <a:latin typeface="Arial" charset="0"/>
              </a:defRPr>
            </a:lvl6pPr>
            <a:lvl7pPr marL="914400" algn="l" rtl="0" eaLnBrk="1" fontAlgn="base" hangingPunct="1">
              <a:spcBef>
                <a:spcPct val="0"/>
              </a:spcBef>
              <a:spcAft>
                <a:spcPct val="0"/>
              </a:spcAft>
              <a:defRPr sz="2400">
                <a:solidFill>
                  <a:schemeClr val="accent1"/>
                </a:solidFill>
                <a:latin typeface="Arial" charset="0"/>
              </a:defRPr>
            </a:lvl7pPr>
            <a:lvl8pPr marL="1371600" algn="l" rtl="0" eaLnBrk="1" fontAlgn="base" hangingPunct="1">
              <a:spcBef>
                <a:spcPct val="0"/>
              </a:spcBef>
              <a:spcAft>
                <a:spcPct val="0"/>
              </a:spcAft>
              <a:defRPr sz="2400">
                <a:solidFill>
                  <a:schemeClr val="accent1"/>
                </a:solidFill>
                <a:latin typeface="Arial" charset="0"/>
              </a:defRPr>
            </a:lvl8pPr>
            <a:lvl9pPr marL="1828800" algn="l" rtl="0" eaLnBrk="1" fontAlgn="base" hangingPunct="1">
              <a:spcBef>
                <a:spcPct val="0"/>
              </a:spcBef>
              <a:spcAft>
                <a:spcPct val="0"/>
              </a:spcAft>
              <a:defRPr sz="2400">
                <a:solidFill>
                  <a:schemeClr val="accent1"/>
                </a:solidFill>
                <a:latin typeface="Arial" charset="0"/>
              </a:defRPr>
            </a:lvl9pPr>
          </a:lstStyle>
          <a:p>
            <a:r>
              <a:rPr lang="en-US" sz="2600" kern="1200" dirty="0" smtClean="0">
                <a:latin typeface="Arial" charset="0"/>
              </a:rPr>
              <a:t>YLLs for both sexes, 2013 relative to EU15 &amp; other</a:t>
            </a:r>
            <a:endParaRPr lang="en-US" sz="2600" kern="0" dirty="0"/>
          </a:p>
        </p:txBody>
      </p:sp>
    </p:spTree>
    <p:extLst>
      <p:ext uri="{BB962C8B-B14F-4D97-AF65-F5344CB8AC3E}">
        <p14:creationId xmlns:p14="http://schemas.microsoft.com/office/powerpoint/2010/main" val="79077229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92552"/>
          </a:xfrm>
        </p:spPr>
        <p:txBody>
          <a:bodyPr/>
          <a:lstStyle/>
          <a:p>
            <a:r>
              <a:rPr lang="en-US" sz="2600" dirty="0" smtClean="0"/>
              <a:t>YLL rates, both sexes, 2013 relative to deprivation</a:t>
            </a:r>
            <a:br>
              <a:rPr lang="en-US" sz="2600" dirty="0" smtClean="0"/>
            </a:br>
            <a:endParaRPr lang="en-US" sz="2600" dirty="0"/>
          </a:p>
        </p:txBody>
      </p:sp>
      <p:pic>
        <p:nvPicPr>
          <p:cNvPr id="5" name="Content Placeholder 4"/>
          <p:cNvPicPr>
            <a:picLocks noGrp="1" noChangeAspect="1"/>
          </p:cNvPicPr>
          <p:nvPr>
            <p:ph idx="4294967295"/>
          </p:nvPr>
        </p:nvPicPr>
        <p:blipFill>
          <a:blip r:embed="rId3"/>
          <a:stretch>
            <a:fillRect/>
          </a:stretch>
        </p:blipFill>
        <p:spPr>
          <a:xfrm>
            <a:off x="781539" y="550911"/>
            <a:ext cx="7501182" cy="6307089"/>
          </a:xfrm>
        </p:spPr>
      </p:pic>
      <p:sp>
        <p:nvSpPr>
          <p:cNvPr id="4" name="Slide Number Placeholder 3"/>
          <p:cNvSpPr>
            <a:spLocks noGrp="1"/>
          </p:cNvSpPr>
          <p:nvPr>
            <p:ph type="sldNum" sz="quarter" idx="4294967295"/>
          </p:nvPr>
        </p:nvSpPr>
        <p:spPr>
          <a:xfrm>
            <a:off x="8802688" y="6164263"/>
            <a:ext cx="341312" cy="246062"/>
          </a:xfrm>
        </p:spPr>
        <p:txBody>
          <a:bodyPr/>
          <a:lstStyle/>
          <a:p>
            <a:fld id="{F1E776F5-9A26-455E-BF09-7D727D022004}" type="slidenum">
              <a:rPr lang="en-US" smtClean="0"/>
              <a:pPr/>
              <a:t>12</a:t>
            </a:fld>
            <a:endParaRPr lang="en-US" dirty="0"/>
          </a:p>
        </p:txBody>
      </p:sp>
    </p:spTree>
    <p:extLst>
      <p:ext uri="{BB962C8B-B14F-4D97-AF65-F5344CB8AC3E}">
        <p14:creationId xmlns:p14="http://schemas.microsoft.com/office/powerpoint/2010/main" val="226064985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330"/>
          </a:xfrm>
        </p:spPr>
        <p:txBody>
          <a:bodyPr/>
          <a:lstStyle/>
          <a:p>
            <a:r>
              <a:rPr lang="en-US" sz="2600" dirty="0"/>
              <a:t>25 leading </a:t>
            </a:r>
            <a:r>
              <a:rPr lang="en-US" sz="2600" dirty="0" smtClean="0"/>
              <a:t>causes </a:t>
            </a:r>
            <a:r>
              <a:rPr lang="en-US" sz="2600" dirty="0"/>
              <a:t>of </a:t>
            </a:r>
            <a:r>
              <a:rPr lang="en-US" sz="2600" dirty="0" smtClean="0"/>
              <a:t>DALYs </a:t>
            </a:r>
            <a:r>
              <a:rPr lang="en-US" sz="2600" dirty="0"/>
              <a:t>in England, both </a:t>
            </a:r>
            <a:r>
              <a:rPr lang="en-US" sz="2600" dirty="0" smtClean="0"/>
              <a:t>sexes, </a:t>
            </a:r>
            <a:r>
              <a:rPr lang="en-US" sz="2600" dirty="0"/>
              <a:t>1990, 2005</a:t>
            </a:r>
            <a:r>
              <a:rPr lang="en-US" sz="2600" dirty="0" smtClean="0"/>
              <a:t>, </a:t>
            </a:r>
            <a:r>
              <a:rPr lang="en-US" sz="2600" dirty="0"/>
              <a:t>2013</a:t>
            </a:r>
          </a:p>
        </p:txBody>
      </p:sp>
      <p:pic>
        <p:nvPicPr>
          <p:cNvPr id="5" name="Content Placeholder 4"/>
          <p:cNvPicPr>
            <a:picLocks noGrp="1" noChangeAspect="1"/>
          </p:cNvPicPr>
          <p:nvPr>
            <p:ph idx="1"/>
          </p:nvPr>
        </p:nvPicPr>
        <p:blipFill>
          <a:blip r:embed="rId3"/>
          <a:stretch>
            <a:fillRect/>
          </a:stretch>
        </p:blipFill>
        <p:spPr>
          <a:xfrm>
            <a:off x="0" y="1330958"/>
            <a:ext cx="9134567" cy="4514365"/>
          </a:xfrm>
          <a:prstGeom prst="rect">
            <a:avLst/>
          </a:prstGeom>
        </p:spPr>
      </p:pic>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13</a:t>
            </a:fld>
            <a:endParaRPr lang="en-US" dirty="0"/>
          </a:p>
        </p:txBody>
      </p:sp>
    </p:spTree>
    <p:extLst>
      <p:ext uri="{BB962C8B-B14F-4D97-AF65-F5344CB8AC3E}">
        <p14:creationId xmlns:p14="http://schemas.microsoft.com/office/powerpoint/2010/main" val="341484959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3046413" cy="4493538"/>
          </a:xfrm>
        </p:spPr>
        <p:txBody>
          <a:bodyPr/>
          <a:lstStyle/>
          <a:p>
            <a:r>
              <a:rPr lang="en-US" sz="2600" dirty="0"/>
              <a:t>Proportion of </a:t>
            </a:r>
            <a:r>
              <a:rPr lang="en-US" sz="2600" dirty="0" smtClean="0"/>
              <a:t/>
            </a:r>
            <a:br>
              <a:rPr lang="en-US" sz="2600" dirty="0" smtClean="0"/>
            </a:br>
            <a:r>
              <a:rPr lang="en-US" sz="2600" dirty="0" smtClean="0">
                <a:effectLst>
                  <a:outerShdw blurRad="38100" dist="38100" dir="2700000" algn="tl">
                    <a:srgbClr val="000000">
                      <a:alpha val="43137"/>
                    </a:srgbClr>
                  </a:outerShdw>
                </a:effectLst>
              </a:rPr>
              <a:t>all-cause </a:t>
            </a:r>
            <a:r>
              <a:rPr lang="en-US" sz="2600" dirty="0">
                <a:effectLst>
                  <a:outerShdw blurRad="38100" dist="38100" dir="2700000" algn="tl">
                    <a:srgbClr val="000000">
                      <a:alpha val="43137"/>
                    </a:srgbClr>
                  </a:outerShdw>
                </a:effectLst>
              </a:rPr>
              <a:t>DALYs </a:t>
            </a:r>
            <a:r>
              <a:rPr lang="en-US" sz="2600" dirty="0"/>
              <a:t>attributable to </a:t>
            </a:r>
            <a:r>
              <a:rPr lang="en-US" sz="2600" dirty="0" err="1"/>
              <a:t>behavioural</a:t>
            </a:r>
            <a:r>
              <a:rPr lang="en-US" sz="2600" dirty="0"/>
              <a:t>, environmental and occupational, </a:t>
            </a:r>
            <a:r>
              <a:rPr lang="en-US" sz="2600" dirty="0" smtClean="0"/>
              <a:t>and metabolic </a:t>
            </a:r>
            <a:r>
              <a:rPr lang="en-US" sz="2600" dirty="0"/>
              <a:t>risk factors and their overlaps for all ages in 2013</a:t>
            </a:r>
            <a:br>
              <a:rPr lang="en-US" sz="2600" dirty="0"/>
            </a:br>
            <a:endParaRPr lang="en-US" sz="2600" dirty="0"/>
          </a:p>
        </p:txBody>
      </p:sp>
      <p:pic>
        <p:nvPicPr>
          <p:cNvPr id="5" name="Content Placeholder 4"/>
          <p:cNvPicPr>
            <a:picLocks noGrp="1" noChangeAspect="1"/>
          </p:cNvPicPr>
          <p:nvPr>
            <p:ph idx="4294967295"/>
          </p:nvPr>
        </p:nvPicPr>
        <p:blipFill>
          <a:blip r:embed="rId3"/>
          <a:stretch>
            <a:fillRect/>
          </a:stretch>
        </p:blipFill>
        <p:spPr>
          <a:xfrm>
            <a:off x="3046413" y="0"/>
            <a:ext cx="6097587" cy="6748463"/>
          </a:xfrm>
          <a:prstGeom prst="rect">
            <a:avLst/>
          </a:prstGeom>
        </p:spPr>
      </p:pic>
      <p:sp>
        <p:nvSpPr>
          <p:cNvPr id="4" name="Slide Number Placeholder 3"/>
          <p:cNvSpPr>
            <a:spLocks noGrp="1"/>
          </p:cNvSpPr>
          <p:nvPr>
            <p:ph type="sldNum" sz="quarter" idx="4294967295"/>
          </p:nvPr>
        </p:nvSpPr>
        <p:spPr>
          <a:xfrm>
            <a:off x="8802688" y="6164263"/>
            <a:ext cx="341312" cy="246062"/>
          </a:xfrm>
        </p:spPr>
        <p:txBody>
          <a:bodyPr/>
          <a:lstStyle/>
          <a:p>
            <a:pPr algn="ctr"/>
            <a:fld id="{F1E776F5-9A26-455E-BF09-7D727D022004}" type="slidenum">
              <a:rPr lang="en-US" smtClean="0"/>
              <a:pPr algn="ctr"/>
              <a:t>14</a:t>
            </a:fld>
            <a:endParaRPr lang="en-US" dirty="0"/>
          </a:p>
        </p:txBody>
      </p:sp>
    </p:spTree>
    <p:extLst>
      <p:ext uri="{BB962C8B-B14F-4D97-AF65-F5344CB8AC3E}">
        <p14:creationId xmlns:p14="http://schemas.microsoft.com/office/powerpoint/2010/main" val="202391397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10"/>
            <a:ext cx="3004986" cy="4893647"/>
          </a:xfrm>
        </p:spPr>
        <p:txBody>
          <a:bodyPr/>
          <a:lstStyle/>
          <a:p>
            <a:r>
              <a:rPr lang="en-US" sz="2600" dirty="0"/>
              <a:t>Proportion of </a:t>
            </a:r>
            <a:r>
              <a:rPr lang="en-US" sz="2600" dirty="0">
                <a:effectLst>
                  <a:outerShdw blurRad="38100" dist="38100" dir="2700000" algn="tl">
                    <a:srgbClr val="000000">
                      <a:alpha val="43137"/>
                    </a:srgbClr>
                  </a:outerShdw>
                </a:effectLst>
              </a:rPr>
              <a:t>cardiovascular</a:t>
            </a:r>
            <a:r>
              <a:rPr lang="en-US" sz="2600" dirty="0"/>
              <a:t> disease DALYs attributable to </a:t>
            </a:r>
            <a:r>
              <a:rPr lang="en-US" sz="2600" dirty="0" err="1"/>
              <a:t>behavioural</a:t>
            </a:r>
            <a:r>
              <a:rPr lang="en-US" sz="2600" dirty="0"/>
              <a:t>, environmental and occupational, </a:t>
            </a:r>
            <a:r>
              <a:rPr lang="en-US" sz="2600" dirty="0" smtClean="0"/>
              <a:t>and metabolic </a:t>
            </a:r>
            <a:r>
              <a:rPr lang="en-US" sz="2600" dirty="0"/>
              <a:t>risk factors and their overlaps for all ages in 2013</a:t>
            </a:r>
            <a:br>
              <a:rPr lang="en-US" sz="2600" dirty="0"/>
            </a:br>
            <a:endParaRPr lang="en-US" sz="2600" dirty="0"/>
          </a:p>
        </p:txBody>
      </p:sp>
      <p:pic>
        <p:nvPicPr>
          <p:cNvPr id="5" name="Content Placeholder 4"/>
          <p:cNvPicPr>
            <a:picLocks noGrp="1" noChangeAspect="1"/>
          </p:cNvPicPr>
          <p:nvPr>
            <p:ph idx="4294967295"/>
          </p:nvPr>
        </p:nvPicPr>
        <p:blipFill>
          <a:blip r:embed="rId3"/>
          <a:stretch>
            <a:fillRect/>
          </a:stretch>
        </p:blipFill>
        <p:spPr>
          <a:xfrm>
            <a:off x="3462186" y="225734"/>
            <a:ext cx="5681814" cy="6391031"/>
          </a:xfrm>
          <a:prstGeom prst="rect">
            <a:avLst/>
          </a:prstGeom>
        </p:spPr>
      </p:pic>
      <p:sp>
        <p:nvSpPr>
          <p:cNvPr id="4" name="Slide Number Placeholder 3"/>
          <p:cNvSpPr>
            <a:spLocks noGrp="1"/>
          </p:cNvSpPr>
          <p:nvPr>
            <p:ph type="sldNum" sz="quarter" idx="4294967295"/>
          </p:nvPr>
        </p:nvSpPr>
        <p:spPr>
          <a:xfrm>
            <a:off x="8802688" y="6164263"/>
            <a:ext cx="341312" cy="246062"/>
          </a:xfrm>
        </p:spPr>
        <p:txBody>
          <a:bodyPr/>
          <a:lstStyle/>
          <a:p>
            <a:pPr algn="ctr"/>
            <a:fld id="{F1E776F5-9A26-455E-BF09-7D727D022004}" type="slidenum">
              <a:rPr lang="en-US" smtClean="0"/>
              <a:pPr algn="ctr"/>
              <a:t>15</a:t>
            </a:fld>
            <a:endParaRPr lang="en-US" dirty="0"/>
          </a:p>
        </p:txBody>
      </p:sp>
    </p:spTree>
    <p:extLst>
      <p:ext uri="{BB962C8B-B14F-4D97-AF65-F5344CB8AC3E}">
        <p14:creationId xmlns:p14="http://schemas.microsoft.com/office/powerpoint/2010/main" val="244195360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76677" cy="892552"/>
          </a:xfrm>
        </p:spPr>
        <p:txBody>
          <a:bodyPr/>
          <a:lstStyle/>
          <a:p>
            <a:r>
              <a:rPr lang="en-US" sz="2600" dirty="0" smtClean="0"/>
              <a:t>DALYs </a:t>
            </a:r>
            <a:r>
              <a:rPr lang="en-US" sz="2600" dirty="0"/>
              <a:t>attributed to </a:t>
            </a:r>
            <a:r>
              <a:rPr lang="en-US" sz="2600" dirty="0" smtClean="0"/>
              <a:t>risk </a:t>
            </a:r>
            <a:r>
              <a:rPr lang="en-US" sz="2600" dirty="0"/>
              <a:t>factors in </a:t>
            </a:r>
            <a:r>
              <a:rPr lang="en-US" sz="2600" dirty="0" smtClean="0"/>
              <a:t>2013 England, both sexes</a:t>
            </a:r>
            <a:endParaRPr lang="en-US" sz="2600" dirty="0"/>
          </a:p>
        </p:txBody>
      </p:sp>
      <p:pic>
        <p:nvPicPr>
          <p:cNvPr id="5" name="Content Placeholder 4"/>
          <p:cNvPicPr>
            <a:picLocks noGrp="1" noChangeAspect="1"/>
          </p:cNvPicPr>
          <p:nvPr>
            <p:ph idx="1"/>
          </p:nvPr>
        </p:nvPicPr>
        <p:blipFill>
          <a:blip r:embed="rId3"/>
          <a:stretch>
            <a:fillRect/>
          </a:stretch>
        </p:blipFill>
        <p:spPr>
          <a:xfrm>
            <a:off x="-1208" y="1117159"/>
            <a:ext cx="9145208" cy="3991554"/>
          </a:xfrm>
          <a:prstGeom prst="rect">
            <a:avLst/>
          </a:prstGeom>
        </p:spPr>
      </p:pic>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16</a:t>
            </a:fld>
            <a:endParaRPr lang="en-US" dirty="0"/>
          </a:p>
        </p:txBody>
      </p:sp>
    </p:spTree>
    <p:extLst>
      <p:ext uri="{BB962C8B-B14F-4D97-AF65-F5344CB8AC3E}">
        <p14:creationId xmlns:p14="http://schemas.microsoft.com/office/powerpoint/2010/main" val="415538541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b="1" dirty="0"/>
              <a:t>GBD </a:t>
            </a:r>
            <a:r>
              <a:rPr lang="en-US" b="1" dirty="0" smtClean="0"/>
              <a:t>2010: UK benchmarking</a:t>
            </a:r>
          </a:p>
          <a:p>
            <a:pPr marL="457200" indent="-457200">
              <a:buFont typeface="+mj-lt"/>
              <a:buAutoNum type="arabicParenR"/>
            </a:pPr>
            <a:r>
              <a:rPr lang="en-US" b="1" dirty="0" smtClean="0"/>
              <a:t>GBD 2013: England subnational</a:t>
            </a:r>
            <a:endParaRPr lang="en-US" b="1" dirty="0"/>
          </a:p>
          <a:p>
            <a:pPr marL="792163" lvl="1" indent="-457200">
              <a:buFont typeface="Wingdings" panose="05000000000000000000" pitchFamily="2" charset="2"/>
              <a:buChar char="§"/>
            </a:pPr>
            <a:r>
              <a:rPr lang="en-US" b="1" dirty="0" smtClean="0"/>
              <a:t>Results</a:t>
            </a:r>
          </a:p>
          <a:p>
            <a:pPr marL="457200" indent="-457200">
              <a:buFont typeface="+mj-lt"/>
              <a:buAutoNum type="arabicParenR"/>
            </a:pPr>
            <a:r>
              <a:rPr lang="en-US" b="1" dirty="0" smtClean="0"/>
              <a:t>PHE Action Plan</a:t>
            </a:r>
          </a:p>
          <a:p>
            <a:pPr marL="457200" indent="-457200">
              <a:buFont typeface="+mj-lt"/>
              <a:buAutoNum type="arabicParenR"/>
            </a:pPr>
            <a:r>
              <a:rPr lang="en-US" dirty="0" smtClean="0"/>
              <a:t>Future work: GBD 2016</a:t>
            </a:r>
          </a:p>
          <a:p>
            <a:pPr marL="457200" indent="-457200">
              <a:buFont typeface="+mj-lt"/>
              <a:buAutoNum type="arabicParenR"/>
            </a:pPr>
            <a:endParaRPr lang="en-US" dirty="0" smtClean="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17</a:t>
            </a:fld>
            <a:endParaRPr lang="en-US" dirty="0"/>
          </a:p>
        </p:txBody>
      </p:sp>
    </p:spTree>
    <p:extLst>
      <p:ext uri="{BB962C8B-B14F-4D97-AF65-F5344CB8AC3E}">
        <p14:creationId xmlns:p14="http://schemas.microsoft.com/office/powerpoint/2010/main" val="153066265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34"/>
            <a:ext cx="8686800" cy="1015663"/>
          </a:xfrm>
        </p:spPr>
        <p:txBody>
          <a:bodyPr/>
          <a:lstStyle/>
          <a:p>
            <a:r>
              <a:rPr lang="en-US" dirty="0" smtClean="0"/>
              <a:t>Duncan </a:t>
            </a:r>
            <a:r>
              <a:rPr lang="en-US" dirty="0" err="1" smtClean="0"/>
              <a:t>Selbie</a:t>
            </a:r>
            <a:r>
              <a:rPr lang="en-US" dirty="0" smtClean="0"/>
              <a:t>, CEO of Public Health England</a:t>
            </a:r>
            <a:endParaRPr lang="en-US" dirty="0"/>
          </a:p>
        </p:txBody>
      </p:sp>
      <p:pic>
        <p:nvPicPr>
          <p:cNvPr id="5" name="Content Placeholder 4"/>
          <p:cNvPicPr>
            <a:picLocks noGrp="1" noChangeAspect="1"/>
          </p:cNvPicPr>
          <p:nvPr>
            <p:ph idx="1"/>
          </p:nvPr>
        </p:nvPicPr>
        <p:blipFill>
          <a:blip r:embed="rId3"/>
          <a:stretch>
            <a:fillRect/>
          </a:stretch>
        </p:blipFill>
        <p:spPr>
          <a:xfrm>
            <a:off x="457200" y="1500300"/>
            <a:ext cx="2608729" cy="3053905"/>
          </a:xfrm>
          <a:prstGeom prst="rect">
            <a:avLst/>
          </a:prstGeom>
        </p:spPr>
      </p:pic>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18</a:t>
            </a:fld>
            <a:endParaRPr lang="en-US"/>
          </a:p>
        </p:txBody>
      </p:sp>
      <p:sp>
        <p:nvSpPr>
          <p:cNvPr id="6" name="Rectangle 5"/>
          <p:cNvSpPr/>
          <p:nvPr/>
        </p:nvSpPr>
        <p:spPr>
          <a:xfrm>
            <a:off x="3557451" y="1389311"/>
            <a:ext cx="5039542" cy="3000821"/>
          </a:xfrm>
          <a:prstGeom prst="rect">
            <a:avLst/>
          </a:prstGeom>
        </p:spPr>
        <p:txBody>
          <a:bodyPr wrap="square">
            <a:spAutoFit/>
          </a:bodyPr>
          <a:lstStyle/>
          <a:p>
            <a:r>
              <a:rPr lang="en-US" sz="2100" dirty="0"/>
              <a:t>“Some regions in the country have some of the best health outcomes of any high-income country. If these levels of health could be achieved in the worst performing regions, </a:t>
            </a:r>
            <a:r>
              <a:rPr lang="en-US" sz="2100" b="1" dirty="0"/>
              <a:t>England could have one of the lowest disease burdens of any developed country</a:t>
            </a:r>
            <a:r>
              <a:rPr lang="en-US" sz="2100" dirty="0"/>
              <a:t>. That is the scale of the opportunity we have.”</a:t>
            </a:r>
          </a:p>
        </p:txBody>
      </p:sp>
      <p:sp>
        <p:nvSpPr>
          <p:cNvPr id="7" name="Rectangle 6"/>
          <p:cNvSpPr/>
          <p:nvPr/>
        </p:nvSpPr>
        <p:spPr>
          <a:xfrm>
            <a:off x="3557451" y="4766222"/>
            <a:ext cx="5039542" cy="646331"/>
          </a:xfrm>
          <a:prstGeom prst="rect">
            <a:avLst/>
          </a:prstGeom>
        </p:spPr>
        <p:txBody>
          <a:bodyPr wrap="square">
            <a:spAutoFit/>
          </a:bodyPr>
          <a:lstStyle/>
          <a:p>
            <a:r>
              <a:rPr lang="en-US" dirty="0" smtClean="0"/>
              <a:t>Source: Public Health England Friday Message, 18 </a:t>
            </a:r>
            <a:r>
              <a:rPr lang="en-US" dirty="0"/>
              <a:t>September 2015 </a:t>
            </a:r>
          </a:p>
        </p:txBody>
      </p:sp>
    </p:spTree>
    <p:extLst>
      <p:ext uri="{BB962C8B-B14F-4D97-AF65-F5344CB8AC3E}">
        <p14:creationId xmlns:p14="http://schemas.microsoft.com/office/powerpoint/2010/main" val="102653806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57199" y="1023362"/>
            <a:ext cx="7832811" cy="3585959"/>
          </a:xfrm>
          <a:prstGeom prst="rect">
            <a:avLst/>
          </a:prstGeom>
        </p:spPr>
      </p:pic>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19</a:t>
            </a:fld>
            <a:endParaRPr lang="en-US"/>
          </a:p>
        </p:txBody>
      </p:sp>
      <p:sp>
        <p:nvSpPr>
          <p:cNvPr id="5" name="Title 1"/>
          <p:cNvSpPr txBox="1">
            <a:spLocks/>
          </p:cNvSpPr>
          <p:nvPr/>
        </p:nvSpPr>
        <p:spPr bwMode="auto">
          <a:xfrm>
            <a:off x="457200" y="225734"/>
            <a:ext cx="8191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0"/>
              </a:spcBef>
              <a:spcAft>
                <a:spcPct val="0"/>
              </a:spcAft>
              <a:defRPr sz="30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defRPr>
            </a:lvl2pPr>
            <a:lvl3pPr algn="l" rtl="0" eaLnBrk="0" fontAlgn="base" hangingPunct="0">
              <a:spcBef>
                <a:spcPct val="0"/>
              </a:spcBef>
              <a:spcAft>
                <a:spcPct val="0"/>
              </a:spcAft>
              <a:defRPr sz="3200" b="1">
                <a:solidFill>
                  <a:schemeClr val="accent1"/>
                </a:solidFill>
                <a:latin typeface="Arial" charset="0"/>
              </a:defRPr>
            </a:lvl3pPr>
            <a:lvl4pPr algn="l" rtl="0" eaLnBrk="0" fontAlgn="base" hangingPunct="0">
              <a:spcBef>
                <a:spcPct val="0"/>
              </a:spcBef>
              <a:spcAft>
                <a:spcPct val="0"/>
              </a:spcAft>
              <a:defRPr sz="3200" b="1">
                <a:solidFill>
                  <a:schemeClr val="accent1"/>
                </a:solidFill>
                <a:latin typeface="Arial" charset="0"/>
              </a:defRPr>
            </a:lvl4pPr>
            <a:lvl5pPr algn="l" rtl="0" eaLnBrk="0" fontAlgn="base" hangingPunct="0">
              <a:spcBef>
                <a:spcPct val="0"/>
              </a:spcBef>
              <a:spcAft>
                <a:spcPct val="0"/>
              </a:spcAft>
              <a:defRPr sz="3200" b="1">
                <a:solidFill>
                  <a:schemeClr val="accent1"/>
                </a:solidFill>
                <a:latin typeface="Arial" charset="0"/>
              </a:defRPr>
            </a:lvl5pPr>
            <a:lvl6pPr marL="457200" algn="l" rtl="0" eaLnBrk="1" fontAlgn="base" hangingPunct="1">
              <a:spcBef>
                <a:spcPct val="0"/>
              </a:spcBef>
              <a:spcAft>
                <a:spcPct val="0"/>
              </a:spcAft>
              <a:defRPr sz="2400">
                <a:solidFill>
                  <a:schemeClr val="accent1"/>
                </a:solidFill>
                <a:latin typeface="Arial" charset="0"/>
              </a:defRPr>
            </a:lvl6pPr>
            <a:lvl7pPr marL="914400" algn="l" rtl="0" eaLnBrk="1" fontAlgn="base" hangingPunct="1">
              <a:spcBef>
                <a:spcPct val="0"/>
              </a:spcBef>
              <a:spcAft>
                <a:spcPct val="0"/>
              </a:spcAft>
              <a:defRPr sz="2400">
                <a:solidFill>
                  <a:schemeClr val="accent1"/>
                </a:solidFill>
                <a:latin typeface="Arial" charset="0"/>
              </a:defRPr>
            </a:lvl7pPr>
            <a:lvl8pPr marL="1371600" algn="l" rtl="0" eaLnBrk="1" fontAlgn="base" hangingPunct="1">
              <a:spcBef>
                <a:spcPct val="0"/>
              </a:spcBef>
              <a:spcAft>
                <a:spcPct val="0"/>
              </a:spcAft>
              <a:defRPr sz="2400">
                <a:solidFill>
                  <a:schemeClr val="accent1"/>
                </a:solidFill>
                <a:latin typeface="Arial" charset="0"/>
              </a:defRPr>
            </a:lvl8pPr>
            <a:lvl9pPr marL="1828800" algn="l" rtl="0" eaLnBrk="1" fontAlgn="base" hangingPunct="1">
              <a:spcBef>
                <a:spcPct val="0"/>
              </a:spcBef>
              <a:spcAft>
                <a:spcPct val="0"/>
              </a:spcAft>
              <a:defRPr sz="2400">
                <a:solidFill>
                  <a:schemeClr val="accent1"/>
                </a:solidFill>
                <a:latin typeface="Arial" charset="0"/>
              </a:defRPr>
            </a:lvl9pPr>
          </a:lstStyle>
          <a:p>
            <a:r>
              <a:rPr lang="en-US" kern="0" dirty="0" smtClean="0"/>
              <a:t>PHE’s plan of action guided by GBD</a:t>
            </a:r>
            <a:endParaRPr lang="en-US" kern="0" dirty="0"/>
          </a:p>
        </p:txBody>
      </p:sp>
    </p:spTree>
    <p:extLst>
      <p:ext uri="{BB962C8B-B14F-4D97-AF65-F5344CB8AC3E}">
        <p14:creationId xmlns:p14="http://schemas.microsoft.com/office/powerpoint/2010/main" val="205830282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a:t>GBD </a:t>
            </a:r>
            <a:r>
              <a:rPr lang="en-US" dirty="0" smtClean="0"/>
              <a:t>2010: UK benchmarking</a:t>
            </a:r>
          </a:p>
          <a:p>
            <a:pPr marL="457200" indent="-457200">
              <a:buFont typeface="+mj-lt"/>
              <a:buAutoNum type="arabicParenR"/>
            </a:pPr>
            <a:r>
              <a:rPr lang="en-US" dirty="0" smtClean="0"/>
              <a:t>GBD 2013: England subnational</a:t>
            </a:r>
            <a:endParaRPr lang="en-US" dirty="0"/>
          </a:p>
          <a:p>
            <a:pPr marL="792163" lvl="1" indent="-457200">
              <a:buFont typeface="Wingdings" panose="05000000000000000000" pitchFamily="2" charset="2"/>
              <a:buChar char="§"/>
            </a:pPr>
            <a:r>
              <a:rPr lang="en-US" dirty="0" smtClean="0"/>
              <a:t>Results</a:t>
            </a:r>
          </a:p>
          <a:p>
            <a:pPr marL="457200" indent="-457200">
              <a:buFont typeface="+mj-lt"/>
              <a:buAutoNum type="arabicParenR"/>
            </a:pPr>
            <a:r>
              <a:rPr lang="en-US" dirty="0" smtClean="0"/>
              <a:t>PHE Action Plan</a:t>
            </a:r>
          </a:p>
          <a:p>
            <a:pPr marL="457200" indent="-457200">
              <a:buFont typeface="+mj-lt"/>
              <a:buAutoNum type="arabicParenR"/>
            </a:pPr>
            <a:r>
              <a:rPr lang="en-US" dirty="0" smtClean="0"/>
              <a:t>Future work: GBD 2016</a:t>
            </a:r>
          </a:p>
          <a:p>
            <a:pPr marL="457200" indent="-457200">
              <a:buFont typeface="+mj-lt"/>
              <a:buAutoNum type="arabicParenR"/>
            </a:pPr>
            <a:endParaRPr lang="en-US" dirty="0" smtClean="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a:t>
            </a:fld>
            <a:endParaRPr lang="en-US" dirty="0"/>
          </a:p>
        </p:txBody>
      </p:sp>
    </p:spTree>
    <p:extLst>
      <p:ext uri="{BB962C8B-B14F-4D97-AF65-F5344CB8AC3E}">
        <p14:creationId xmlns:p14="http://schemas.microsoft.com/office/powerpoint/2010/main" val="415866571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5734"/>
            <a:ext cx="8191500" cy="1015663"/>
          </a:xfrm>
        </p:spPr>
        <p:txBody>
          <a:bodyPr/>
          <a:lstStyle/>
          <a:p>
            <a:r>
              <a:rPr lang="en-US" dirty="0" smtClean="0"/>
              <a:t>PHE committed to priorities supported by GBD</a:t>
            </a:r>
            <a:endParaRPr lang="en-US" dirty="0"/>
          </a:p>
        </p:txBody>
      </p:sp>
      <p:pic>
        <p:nvPicPr>
          <p:cNvPr id="6" name="Picture 5"/>
          <p:cNvPicPr>
            <a:picLocks noChangeAspect="1"/>
          </p:cNvPicPr>
          <p:nvPr/>
        </p:nvPicPr>
        <p:blipFill rotWithShape="1">
          <a:blip r:embed="rId2"/>
          <a:srcRect b="2517"/>
          <a:stretch/>
        </p:blipFill>
        <p:spPr>
          <a:xfrm>
            <a:off x="487681" y="1244203"/>
            <a:ext cx="6128272" cy="1935228"/>
          </a:xfrm>
          <a:prstGeom prst="rect">
            <a:avLst/>
          </a:prstGeom>
        </p:spPr>
      </p:pic>
      <p:sp>
        <p:nvSpPr>
          <p:cNvPr id="7" name="Oval 6"/>
          <p:cNvSpPr/>
          <p:nvPr/>
        </p:nvSpPr>
        <p:spPr>
          <a:xfrm>
            <a:off x="944881" y="2190911"/>
            <a:ext cx="4902925" cy="5018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7681" y="3318229"/>
            <a:ext cx="8656319" cy="2419124"/>
          </a:xfrm>
          <a:prstGeom prst="rect">
            <a:avLst/>
          </a:prstGeom>
        </p:spPr>
        <p:txBody>
          <a:bodyPr wrap="square">
            <a:spAutoFit/>
          </a:bodyPr>
          <a:lstStyle/>
          <a:p>
            <a:pPr marL="342900" indent="-342900">
              <a:lnSpc>
                <a:spcPct val="120000"/>
              </a:lnSpc>
              <a:spcBef>
                <a:spcPts val="41"/>
              </a:spcBef>
              <a:buClr>
                <a:schemeClr val="accent1"/>
              </a:buClr>
              <a:buSzPct val="110000"/>
              <a:buFont typeface="+mj-lt"/>
              <a:buAutoNum type="arabicPeriod"/>
            </a:pPr>
            <a:r>
              <a:rPr lang="en-US" dirty="0"/>
              <a:t>Tacking obesity, particularly among children</a:t>
            </a:r>
          </a:p>
          <a:p>
            <a:pPr marL="342900" indent="-342900">
              <a:lnSpc>
                <a:spcPct val="120000"/>
              </a:lnSpc>
              <a:spcBef>
                <a:spcPts val="41"/>
              </a:spcBef>
              <a:buClr>
                <a:schemeClr val="accent1"/>
              </a:buClr>
              <a:buSzPct val="110000"/>
              <a:buFont typeface="+mj-lt"/>
              <a:buAutoNum type="arabicPeriod"/>
            </a:pPr>
            <a:r>
              <a:rPr lang="en-US" dirty="0"/>
              <a:t>Reducing smoking and stopping children starting</a:t>
            </a:r>
          </a:p>
          <a:p>
            <a:pPr marL="342900" indent="-342900">
              <a:lnSpc>
                <a:spcPct val="120000"/>
              </a:lnSpc>
              <a:spcBef>
                <a:spcPts val="41"/>
              </a:spcBef>
              <a:buClr>
                <a:schemeClr val="accent1"/>
              </a:buClr>
              <a:buSzPct val="110000"/>
              <a:buFont typeface="+mj-lt"/>
              <a:buAutoNum type="arabicPeriod"/>
            </a:pPr>
            <a:r>
              <a:rPr lang="en-US" dirty="0"/>
              <a:t>Reducing harmful drinking and alcohol-related hospital admissions</a:t>
            </a:r>
          </a:p>
          <a:p>
            <a:pPr marL="342900" indent="-342900">
              <a:lnSpc>
                <a:spcPct val="120000"/>
              </a:lnSpc>
              <a:spcBef>
                <a:spcPts val="41"/>
              </a:spcBef>
              <a:buClr>
                <a:schemeClr val="accent1"/>
              </a:buClr>
              <a:buSzPct val="110000"/>
              <a:buFont typeface="+mj-lt"/>
              <a:buAutoNum type="arabicPeriod"/>
            </a:pPr>
            <a:r>
              <a:rPr lang="en-US" dirty="0"/>
              <a:t>Ensuring every child has the best start in life</a:t>
            </a:r>
          </a:p>
          <a:p>
            <a:pPr marL="342900" indent="-342900">
              <a:lnSpc>
                <a:spcPct val="120000"/>
              </a:lnSpc>
              <a:spcBef>
                <a:spcPts val="41"/>
              </a:spcBef>
              <a:buClr>
                <a:schemeClr val="accent1"/>
              </a:buClr>
              <a:buSzPct val="110000"/>
              <a:buFont typeface="+mj-lt"/>
              <a:buAutoNum type="arabicPeriod"/>
            </a:pPr>
            <a:r>
              <a:rPr lang="en-US" dirty="0"/>
              <a:t>Reducing the risk of dementia, its incidence and prevalence in 65-75 year olds</a:t>
            </a:r>
          </a:p>
          <a:p>
            <a:pPr marL="342900" indent="-342900">
              <a:lnSpc>
                <a:spcPct val="120000"/>
              </a:lnSpc>
              <a:spcBef>
                <a:spcPts val="41"/>
              </a:spcBef>
              <a:buClr>
                <a:schemeClr val="accent1"/>
              </a:buClr>
              <a:buSzPct val="110000"/>
              <a:buFont typeface="+mj-lt"/>
              <a:buAutoNum type="arabicPeriod"/>
            </a:pPr>
            <a:r>
              <a:rPr lang="en-US" dirty="0"/>
              <a:t>Tackling the growth in antimicrobial resistance</a:t>
            </a:r>
          </a:p>
          <a:p>
            <a:pPr marL="342900" indent="-342900">
              <a:lnSpc>
                <a:spcPct val="120000"/>
              </a:lnSpc>
              <a:spcBef>
                <a:spcPts val="41"/>
              </a:spcBef>
              <a:buClr>
                <a:schemeClr val="accent1"/>
              </a:buClr>
              <a:buSzPct val="110000"/>
              <a:buFont typeface="+mj-lt"/>
              <a:buAutoNum type="arabicPeriod"/>
            </a:pPr>
            <a:r>
              <a:rPr lang="en-US" dirty="0"/>
              <a:t>Achieving a year-on-year decline in tuberculosis incidence</a:t>
            </a:r>
          </a:p>
        </p:txBody>
      </p:sp>
    </p:spTree>
    <p:extLst>
      <p:ext uri="{BB962C8B-B14F-4D97-AF65-F5344CB8AC3E}">
        <p14:creationId xmlns:p14="http://schemas.microsoft.com/office/powerpoint/2010/main" val="214023991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Tackling obesity</a:t>
            </a:r>
            <a:endParaRPr lang="en-US" dirty="0"/>
          </a:p>
        </p:txBody>
      </p:sp>
      <p:pic>
        <p:nvPicPr>
          <p:cNvPr id="13" name="Picture 12"/>
          <p:cNvPicPr>
            <a:picLocks noChangeAspect="1"/>
          </p:cNvPicPr>
          <p:nvPr/>
        </p:nvPicPr>
        <p:blipFill>
          <a:blip r:embed="rId3"/>
          <a:stretch>
            <a:fillRect/>
          </a:stretch>
        </p:blipFill>
        <p:spPr>
          <a:xfrm>
            <a:off x="904798" y="1163454"/>
            <a:ext cx="3869267" cy="3571631"/>
          </a:xfrm>
          <a:prstGeom prst="rect">
            <a:avLst/>
          </a:prstGeom>
        </p:spPr>
      </p:pic>
      <p:pic>
        <p:nvPicPr>
          <p:cNvPr id="14" name="Picture 13"/>
          <p:cNvPicPr>
            <a:picLocks noChangeAspect="1"/>
          </p:cNvPicPr>
          <p:nvPr/>
        </p:nvPicPr>
        <p:blipFill>
          <a:blip r:embed="rId4"/>
          <a:stretch>
            <a:fillRect/>
          </a:stretch>
        </p:blipFill>
        <p:spPr>
          <a:xfrm>
            <a:off x="904798" y="2238336"/>
            <a:ext cx="7612066" cy="3786907"/>
          </a:xfrm>
          <a:prstGeom prst="rect">
            <a:avLst/>
          </a:prstGeom>
        </p:spPr>
      </p:pic>
      <p:sp>
        <p:nvSpPr>
          <p:cNvPr id="2" name="Slide Number Placeholder 1"/>
          <p:cNvSpPr>
            <a:spLocks noGrp="1"/>
          </p:cNvSpPr>
          <p:nvPr>
            <p:ph type="sldNum" sz="quarter" idx="4"/>
          </p:nvPr>
        </p:nvSpPr>
        <p:spPr/>
        <p:txBody>
          <a:bodyPr/>
          <a:lstStyle/>
          <a:p>
            <a:pPr algn="ctr"/>
            <a:fld id="{F1E776F5-9A26-455E-BF09-7D727D022004}" type="slidenum">
              <a:rPr>
                <a:solidFill>
                  <a:srgbClr val="000000"/>
                </a:solidFill>
              </a:rPr>
              <a:pPr algn="ctr"/>
              <a:t>21</a:t>
            </a:fld>
            <a:endParaRPr dirty="0">
              <a:solidFill>
                <a:srgbClr val="000000"/>
              </a:solidFill>
            </a:endParaRPr>
          </a:p>
        </p:txBody>
      </p:sp>
    </p:spTree>
    <p:extLst>
      <p:ext uri="{BB962C8B-B14F-4D97-AF65-F5344CB8AC3E}">
        <p14:creationId xmlns:p14="http://schemas.microsoft.com/office/powerpoint/2010/main" val="2505077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smoking</a:t>
            </a:r>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a:solidFill>
                  <a:srgbClr val="000000"/>
                </a:solidFill>
              </a:rPr>
              <a:pPr algn="ctr"/>
              <a:t>22</a:t>
            </a:fld>
            <a:endParaRPr>
              <a:solidFill>
                <a:srgbClr val="000000"/>
              </a:solidFill>
            </a:endParaRPr>
          </a:p>
        </p:txBody>
      </p:sp>
      <p:pic>
        <p:nvPicPr>
          <p:cNvPr id="6" name="Picture 5"/>
          <p:cNvPicPr>
            <a:picLocks noChangeAspect="1"/>
          </p:cNvPicPr>
          <p:nvPr/>
        </p:nvPicPr>
        <p:blipFill>
          <a:blip r:embed="rId2"/>
          <a:stretch>
            <a:fillRect/>
          </a:stretch>
        </p:blipFill>
        <p:spPr>
          <a:xfrm>
            <a:off x="457200" y="999069"/>
            <a:ext cx="3219874" cy="4196224"/>
          </a:xfrm>
          <a:prstGeom prst="rect">
            <a:avLst/>
          </a:prstGeom>
        </p:spPr>
      </p:pic>
      <p:pic>
        <p:nvPicPr>
          <p:cNvPr id="5" name="Picture 4"/>
          <p:cNvPicPr>
            <a:picLocks noChangeAspect="1"/>
          </p:cNvPicPr>
          <p:nvPr/>
        </p:nvPicPr>
        <p:blipFill>
          <a:blip r:embed="rId3"/>
          <a:stretch>
            <a:fillRect/>
          </a:stretch>
        </p:blipFill>
        <p:spPr>
          <a:xfrm>
            <a:off x="468313" y="2185191"/>
            <a:ext cx="8180387" cy="3734806"/>
          </a:xfrm>
          <a:prstGeom prst="rect">
            <a:avLst/>
          </a:prstGeom>
        </p:spPr>
      </p:pic>
    </p:spTree>
    <p:extLst>
      <p:ext uri="{BB962C8B-B14F-4D97-AF65-F5344CB8AC3E}">
        <p14:creationId xmlns:p14="http://schemas.microsoft.com/office/powerpoint/2010/main" val="2304632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34"/>
            <a:ext cx="8191500" cy="553998"/>
          </a:xfrm>
        </p:spPr>
        <p:txBody>
          <a:bodyPr/>
          <a:lstStyle/>
          <a:p>
            <a:r>
              <a:rPr lang="en-US" dirty="0" smtClean="0"/>
              <a:t>Passing the baton to Public Health England</a:t>
            </a:r>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a:solidFill>
                  <a:srgbClr val="000000"/>
                </a:solidFill>
              </a:rPr>
              <a:pPr algn="ctr"/>
              <a:t>23</a:t>
            </a:fld>
            <a:endParaRPr>
              <a:solidFill>
                <a:srgbClr val="000000"/>
              </a:solidFill>
            </a:endParaRPr>
          </a:p>
        </p:txBody>
      </p:sp>
      <p:sp>
        <p:nvSpPr>
          <p:cNvPr id="11" name="Content Placeholder 10"/>
          <p:cNvSpPr>
            <a:spLocks noGrp="1"/>
          </p:cNvSpPr>
          <p:nvPr>
            <p:ph idx="1"/>
          </p:nvPr>
        </p:nvSpPr>
        <p:spPr>
          <a:xfrm>
            <a:off x="425628" y="1072765"/>
            <a:ext cx="3321728" cy="3477432"/>
          </a:xfrm>
        </p:spPr>
        <p:txBody>
          <a:bodyPr/>
          <a:lstStyle/>
          <a:p>
            <a:r>
              <a:rPr lang="en-US" dirty="0" smtClean="0"/>
              <a:t>March 2013 – UK benchmarking paper</a:t>
            </a:r>
          </a:p>
          <a:p>
            <a:pPr lvl="1"/>
            <a:r>
              <a:rPr lang="en-US" dirty="0"/>
              <a:t>42 collaborators</a:t>
            </a:r>
          </a:p>
          <a:p>
            <a:pPr lvl="1"/>
            <a:r>
              <a:rPr lang="en-US" dirty="0" smtClean="0"/>
              <a:t>28 </a:t>
            </a:r>
            <a:r>
              <a:rPr lang="en-US" dirty="0"/>
              <a:t>from </a:t>
            </a:r>
            <a:r>
              <a:rPr lang="en-US" dirty="0" smtClean="0"/>
              <a:t>UK</a:t>
            </a:r>
            <a:endParaRPr lang="en-US" dirty="0"/>
          </a:p>
          <a:p>
            <a:pPr lvl="1"/>
            <a:r>
              <a:rPr lang="en-US" dirty="0"/>
              <a:t>IHME as lead </a:t>
            </a:r>
            <a:r>
              <a:rPr lang="en-US" dirty="0" smtClean="0"/>
              <a:t>author</a:t>
            </a:r>
          </a:p>
          <a:p>
            <a:r>
              <a:rPr lang="en-US" dirty="0"/>
              <a:t>September 2015 – UK subnational disease burden</a:t>
            </a:r>
          </a:p>
          <a:p>
            <a:pPr lvl="1"/>
            <a:r>
              <a:rPr lang="en-US" dirty="0"/>
              <a:t>77 collaborators</a:t>
            </a:r>
          </a:p>
          <a:p>
            <a:pPr lvl="1"/>
            <a:r>
              <a:rPr lang="en-US" dirty="0" smtClean="0"/>
              <a:t>59 </a:t>
            </a:r>
            <a:r>
              <a:rPr lang="en-US" dirty="0"/>
              <a:t>from </a:t>
            </a:r>
            <a:r>
              <a:rPr lang="en-US" dirty="0" smtClean="0"/>
              <a:t>UK</a:t>
            </a:r>
            <a:endParaRPr lang="en-US" dirty="0"/>
          </a:p>
          <a:p>
            <a:pPr lvl="1"/>
            <a:r>
              <a:rPr lang="en-US" dirty="0"/>
              <a:t>PHE as lead author</a:t>
            </a:r>
          </a:p>
          <a:p>
            <a:pPr lvl="1"/>
            <a:endParaRPr lang="en-US" dirty="0"/>
          </a:p>
          <a:p>
            <a:endParaRPr lang="en-US" dirty="0" smtClean="0"/>
          </a:p>
        </p:txBody>
      </p:sp>
      <p:pic>
        <p:nvPicPr>
          <p:cNvPr id="12" name="Picture 11"/>
          <p:cNvPicPr>
            <a:picLocks noChangeAspect="1"/>
          </p:cNvPicPr>
          <p:nvPr/>
        </p:nvPicPr>
        <p:blipFill rotWithShape="1">
          <a:blip r:embed="rId2"/>
          <a:srcRect l="-521" t="9431" r="17098" b="1285"/>
          <a:stretch/>
        </p:blipFill>
        <p:spPr>
          <a:xfrm>
            <a:off x="3797177" y="1211385"/>
            <a:ext cx="4974290" cy="1440495"/>
          </a:xfrm>
          <a:prstGeom prst="rect">
            <a:avLst/>
          </a:prstGeom>
        </p:spPr>
      </p:pic>
      <p:pic>
        <p:nvPicPr>
          <p:cNvPr id="13" name="Picture 12"/>
          <p:cNvPicPr>
            <a:picLocks noChangeAspect="1"/>
          </p:cNvPicPr>
          <p:nvPr/>
        </p:nvPicPr>
        <p:blipFill rotWithShape="1">
          <a:blip r:embed="rId3"/>
          <a:srcRect l="-1406" t="6136" r="13887" b="-6136"/>
          <a:stretch/>
        </p:blipFill>
        <p:spPr>
          <a:xfrm>
            <a:off x="3747356" y="2955511"/>
            <a:ext cx="5024111" cy="2302933"/>
          </a:xfrm>
          <a:prstGeom prst="rect">
            <a:avLst/>
          </a:prstGeom>
        </p:spPr>
      </p:pic>
    </p:spTree>
    <p:extLst>
      <p:ext uri="{BB962C8B-B14F-4D97-AF65-F5344CB8AC3E}">
        <p14:creationId xmlns:p14="http://schemas.microsoft.com/office/powerpoint/2010/main" val="374645346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b="1" dirty="0"/>
              <a:t>GBD </a:t>
            </a:r>
            <a:r>
              <a:rPr lang="en-US" b="1" dirty="0" smtClean="0"/>
              <a:t>2010: UK benchmarking</a:t>
            </a:r>
          </a:p>
          <a:p>
            <a:pPr marL="457200" indent="-457200">
              <a:buFont typeface="+mj-lt"/>
              <a:buAutoNum type="arabicParenR"/>
            </a:pPr>
            <a:r>
              <a:rPr lang="en-US" b="1" dirty="0" smtClean="0"/>
              <a:t>GBD 2013: England subnational</a:t>
            </a:r>
            <a:endParaRPr lang="en-US" b="1" dirty="0"/>
          </a:p>
          <a:p>
            <a:pPr marL="792163" lvl="1" indent="-457200">
              <a:buFont typeface="Wingdings" panose="05000000000000000000" pitchFamily="2" charset="2"/>
              <a:buChar char="§"/>
            </a:pPr>
            <a:r>
              <a:rPr lang="en-US" b="1" dirty="0" smtClean="0"/>
              <a:t>Results</a:t>
            </a:r>
          </a:p>
          <a:p>
            <a:pPr marL="457200" indent="-457200">
              <a:buFont typeface="+mj-lt"/>
              <a:buAutoNum type="arabicParenR"/>
            </a:pPr>
            <a:r>
              <a:rPr lang="en-US" b="1" dirty="0" smtClean="0"/>
              <a:t>PHE Action Plan</a:t>
            </a:r>
          </a:p>
          <a:p>
            <a:pPr marL="457200" indent="-457200">
              <a:buFont typeface="+mj-lt"/>
              <a:buAutoNum type="arabicParenR"/>
            </a:pPr>
            <a:r>
              <a:rPr lang="en-US" b="1" dirty="0" smtClean="0"/>
              <a:t>Future work: GBD 2016</a:t>
            </a:r>
          </a:p>
          <a:p>
            <a:pPr marL="457200" indent="-457200">
              <a:buFont typeface="+mj-lt"/>
              <a:buAutoNum type="arabicParenR"/>
            </a:pPr>
            <a:endParaRPr lang="en-US" dirty="0" smtClean="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24</a:t>
            </a:fld>
            <a:endParaRPr lang="en-US" dirty="0"/>
          </a:p>
        </p:txBody>
      </p:sp>
    </p:spTree>
    <p:extLst>
      <p:ext uri="{BB962C8B-B14F-4D97-AF65-F5344CB8AC3E}">
        <p14:creationId xmlns:p14="http://schemas.microsoft.com/office/powerpoint/2010/main" val="345660584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34"/>
            <a:ext cx="8191500" cy="553998"/>
          </a:xfrm>
        </p:spPr>
        <p:txBody>
          <a:bodyPr/>
          <a:lstStyle/>
          <a:p>
            <a:r>
              <a:rPr lang="en-US" dirty="0" smtClean="0"/>
              <a:t>Future directions: GBD 2016</a:t>
            </a:r>
            <a:endParaRPr lang="en-US" dirty="0"/>
          </a:p>
        </p:txBody>
      </p:sp>
      <p:sp>
        <p:nvSpPr>
          <p:cNvPr id="3" name="Content Placeholder 2"/>
          <p:cNvSpPr>
            <a:spLocks noGrp="1"/>
          </p:cNvSpPr>
          <p:nvPr>
            <p:ph idx="1"/>
          </p:nvPr>
        </p:nvSpPr>
        <p:spPr>
          <a:xfrm>
            <a:off x="457200" y="1142999"/>
            <a:ext cx="4049486" cy="4425287"/>
          </a:xfrm>
        </p:spPr>
        <p:txBody>
          <a:bodyPr/>
          <a:lstStyle/>
          <a:p>
            <a:pPr marL="0" indent="0">
              <a:spcBef>
                <a:spcPts val="54"/>
              </a:spcBef>
              <a:buClr>
                <a:schemeClr val="accent1"/>
              </a:buClr>
              <a:buSzPct val="110000"/>
              <a:buNone/>
            </a:pPr>
            <a:r>
              <a:rPr lang="en-US" b="1" dirty="0" smtClean="0">
                <a:solidFill>
                  <a:schemeClr val="accent2"/>
                </a:solidFill>
              </a:rPr>
              <a:t>Greater disaggregation</a:t>
            </a:r>
            <a:endParaRPr lang="en-US" b="1" dirty="0">
              <a:solidFill>
                <a:schemeClr val="accent2"/>
              </a:solidFill>
            </a:endParaRPr>
          </a:p>
          <a:p>
            <a:r>
              <a:rPr lang="en-US" sz="1800" dirty="0" smtClean="0"/>
              <a:t>For GBD 2016, England will be one of only two geographies for which new subnational units will be estimated (the other is Indonesia)</a:t>
            </a:r>
          </a:p>
          <a:p>
            <a:pPr lvl="1">
              <a:buFont typeface="Arial" panose="020B0604020202020204" pitchFamily="34" charset="0"/>
              <a:buChar char="–"/>
            </a:pPr>
            <a:r>
              <a:rPr lang="en-US" sz="1800" dirty="0"/>
              <a:t>U</a:t>
            </a:r>
            <a:r>
              <a:rPr lang="en-US" sz="1800" dirty="0" smtClean="0"/>
              <a:t>pper tier local authority (UTLA)</a:t>
            </a:r>
          </a:p>
          <a:p>
            <a:pPr lvl="1">
              <a:buFont typeface="Arial" panose="020B0604020202020204" pitchFamily="34" charset="0"/>
              <a:buChar char="–"/>
            </a:pPr>
            <a:r>
              <a:rPr lang="en-US" sz="1800" dirty="0" smtClean="0"/>
              <a:t>This is important as it is the unit at which public health much decision-making and resource allocation are made</a:t>
            </a:r>
          </a:p>
          <a:p>
            <a:endParaRPr lang="en-US" sz="1800"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25</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7265" y="1216478"/>
            <a:ext cx="4425287" cy="4425287"/>
          </a:xfrm>
          <a:prstGeom prst="rect">
            <a:avLst/>
          </a:prstGeom>
        </p:spPr>
      </p:pic>
    </p:spTree>
    <p:extLst>
      <p:ext uri="{BB962C8B-B14F-4D97-AF65-F5344CB8AC3E}">
        <p14:creationId xmlns:p14="http://schemas.microsoft.com/office/powerpoint/2010/main" val="153708681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b="1" dirty="0"/>
              <a:t>GBD </a:t>
            </a:r>
            <a:r>
              <a:rPr lang="en-US" b="1" dirty="0" smtClean="0"/>
              <a:t>2010: UK benchmarking</a:t>
            </a:r>
          </a:p>
          <a:p>
            <a:pPr marL="457200" indent="-457200">
              <a:buFont typeface="+mj-lt"/>
              <a:buAutoNum type="arabicParenR"/>
            </a:pPr>
            <a:r>
              <a:rPr lang="en-US" dirty="0" smtClean="0"/>
              <a:t>GBD 2013: England subnational</a:t>
            </a:r>
            <a:endParaRPr lang="en-US" dirty="0"/>
          </a:p>
          <a:p>
            <a:pPr marL="792163" lvl="1" indent="-457200">
              <a:buFont typeface="Wingdings" panose="05000000000000000000" pitchFamily="2" charset="2"/>
              <a:buChar char="§"/>
            </a:pPr>
            <a:r>
              <a:rPr lang="en-US" dirty="0" smtClean="0"/>
              <a:t>Results</a:t>
            </a:r>
          </a:p>
          <a:p>
            <a:pPr marL="457200" indent="-457200">
              <a:buFont typeface="+mj-lt"/>
              <a:buAutoNum type="arabicParenR"/>
            </a:pPr>
            <a:r>
              <a:rPr lang="en-US" dirty="0" smtClean="0"/>
              <a:t>PHE Action Plan</a:t>
            </a:r>
          </a:p>
          <a:p>
            <a:pPr marL="457200" indent="-457200">
              <a:buFont typeface="+mj-lt"/>
              <a:buAutoNum type="arabicParenR"/>
            </a:pPr>
            <a:r>
              <a:rPr lang="en-US" dirty="0" smtClean="0"/>
              <a:t>Future work: GBD 2016</a:t>
            </a:r>
          </a:p>
          <a:p>
            <a:pPr marL="457200" indent="-457200">
              <a:buFont typeface="+mj-lt"/>
              <a:buAutoNum type="arabicParenR"/>
            </a:pPr>
            <a:endParaRPr lang="en-US" dirty="0" smtClean="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3</a:t>
            </a:fld>
            <a:endParaRPr lang="en-US" dirty="0"/>
          </a:p>
        </p:txBody>
      </p:sp>
    </p:spTree>
    <p:extLst>
      <p:ext uri="{BB962C8B-B14F-4D97-AF65-F5344CB8AC3E}">
        <p14:creationId xmlns:p14="http://schemas.microsoft.com/office/powerpoint/2010/main" val="30258155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668838" y="6164263"/>
            <a:ext cx="341312" cy="246062"/>
          </a:xfrm>
        </p:spPr>
        <p:txBody>
          <a:bodyPr/>
          <a:lstStyle/>
          <a:p>
            <a:fld id="{0351F2E6-A7BC-496D-9D39-6D142B5688FB}" type="slidenum">
              <a:rPr lang="en-US" smtClean="0"/>
              <a:pPr/>
              <a:t>4</a:t>
            </a:fld>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239" b="71718"/>
          <a:stretch/>
        </p:blipFill>
        <p:spPr bwMode="auto">
          <a:xfrm>
            <a:off x="468313" y="686628"/>
            <a:ext cx="8054730" cy="190980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59306" y="299545"/>
            <a:ext cx="6984175" cy="523220"/>
          </a:xfrm>
          <a:prstGeom prst="rect">
            <a:avLst/>
          </a:prstGeom>
          <a:noFill/>
        </p:spPr>
        <p:txBody>
          <a:bodyPr wrap="square" rtlCol="0">
            <a:spAutoFit/>
          </a:bodyPr>
          <a:lstStyle/>
          <a:p>
            <a:pPr>
              <a:spcBef>
                <a:spcPts val="54"/>
              </a:spcBef>
              <a:buClr>
                <a:schemeClr val="accent1"/>
              </a:buClr>
              <a:buSzPct val="110000"/>
            </a:pPr>
            <a:r>
              <a:rPr lang="en-US" sz="2800" b="1" dirty="0" smtClean="0">
                <a:solidFill>
                  <a:schemeClr val="accent1"/>
                </a:solidFill>
              </a:rPr>
              <a:t>GBD 2010: UK Benchmarking release </a:t>
            </a:r>
          </a:p>
        </p:txBody>
      </p:sp>
      <p:grpSp>
        <p:nvGrpSpPr>
          <p:cNvPr id="7" name="Group 6"/>
          <p:cNvGrpSpPr/>
          <p:nvPr/>
        </p:nvGrpSpPr>
        <p:grpSpPr>
          <a:xfrm>
            <a:off x="1455625" y="2842414"/>
            <a:ext cx="6426426" cy="3096369"/>
            <a:chOff x="741816" y="2722150"/>
            <a:chExt cx="6426426" cy="3096369"/>
          </a:xfrm>
        </p:grpSpPr>
        <p:pic>
          <p:nvPicPr>
            <p:cNvPr id="9" name="Picture 2" descr="http://i3.mirror.co.uk/incoming/article3189236.ece/alternates/s2197/Jeremy-Hun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599" b="19045"/>
            <a:stretch/>
          </p:blipFill>
          <p:spPr bwMode="auto">
            <a:xfrm>
              <a:off x="741816" y="2722150"/>
              <a:ext cx="6426426" cy="309636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3943349" y="2842414"/>
              <a:ext cx="3224893" cy="1647943"/>
            </a:xfrm>
            <a:prstGeom prst="rect">
              <a:avLst/>
            </a:prstGeom>
          </p:spPr>
          <p:txBody>
            <a:bodyPr vert="horz" lIns="68580" tIns="34290" rIns="68580" bIns="3429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dirty="0">
                  <a:solidFill>
                    <a:schemeClr val="bg1"/>
                  </a:solidFill>
                </a:rPr>
                <a:t>“Despite real progress in cutting deaths, we remain a poor relative to our global cousins on many measures of health, something I want to change. For too long we have been lagging behind and I want the reformed health system to … turn this shocking underperformance around</a:t>
              </a:r>
              <a:r>
                <a:rPr lang="en-US" sz="1200" dirty="0" smtClean="0">
                  <a:solidFill>
                    <a:schemeClr val="bg1"/>
                  </a:solidFill>
                </a:rPr>
                <a:t>.”</a:t>
              </a:r>
              <a:endParaRPr lang="en-US" sz="1200" dirty="0">
                <a:solidFill>
                  <a:schemeClr val="bg1"/>
                </a:solidFill>
                <a:latin typeface="Century Gothic" panose="020B0502020202020204" pitchFamily="34" charset="0"/>
              </a:endParaRPr>
            </a:p>
          </p:txBody>
        </p:sp>
      </p:grpSp>
      <p:sp>
        <p:nvSpPr>
          <p:cNvPr id="11" name="Rectangle 10"/>
          <p:cNvSpPr/>
          <p:nvPr/>
        </p:nvSpPr>
        <p:spPr>
          <a:xfrm>
            <a:off x="4657158" y="4390598"/>
            <a:ext cx="2457450" cy="830997"/>
          </a:xfrm>
          <a:prstGeom prst="rect">
            <a:avLst/>
          </a:prstGeom>
        </p:spPr>
        <p:txBody>
          <a:bodyPr wrap="square">
            <a:spAutoFit/>
          </a:bodyPr>
          <a:lstStyle/>
          <a:p>
            <a:r>
              <a:rPr lang="en-US" sz="1200" dirty="0">
                <a:solidFill>
                  <a:schemeClr val="bg1"/>
                </a:solidFill>
              </a:rPr>
              <a:t>Jeremy Hunt, Secretary of State for Health in the United Kingdom since 2012 … one survivor of Brexit.</a:t>
            </a:r>
          </a:p>
        </p:txBody>
      </p:sp>
    </p:spTree>
    <p:extLst>
      <p:ext uri="{BB962C8B-B14F-4D97-AF65-F5344CB8AC3E}">
        <p14:creationId xmlns:p14="http://schemas.microsoft.com/office/powerpoint/2010/main" val="349647766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668838" y="6164263"/>
            <a:ext cx="341312" cy="246062"/>
          </a:xfrm>
        </p:spPr>
        <p:txBody>
          <a:bodyPr/>
          <a:lstStyle/>
          <a:p>
            <a:fld id="{0351F2E6-A7BC-496D-9D39-6D142B5688FB}" type="slidenum">
              <a:rPr lang="en-US" smtClean="0"/>
              <a:pPr/>
              <a:t>5</a:t>
            </a:fld>
            <a:endParaRPr lang="en-US" dirty="0"/>
          </a:p>
        </p:txBody>
      </p:sp>
      <p:pic>
        <p:nvPicPr>
          <p:cNvPr id="6" name="Picture 4" descr="http://i.telegraph.co.uk/multimedia/archive/02523/jeremy-hunt_2523332b.jpg"/>
          <p:cNvPicPr>
            <a:picLocks noChangeAspect="1" noChangeArrowheads="1"/>
          </p:cNvPicPr>
          <p:nvPr/>
        </p:nvPicPr>
        <p:blipFill rotWithShape="1">
          <a:blip r:embed="rId3">
            <a:extLst>
              <a:ext uri="{28A0092B-C50C-407E-A947-70E740481C1C}">
                <a14:useLocalDpi xmlns:a14="http://schemas.microsoft.com/office/drawing/2010/main" val="0"/>
              </a:ext>
            </a:extLst>
          </a:blip>
          <a:srcRect l="13619" r="20690"/>
          <a:stretch/>
        </p:blipFill>
        <p:spPr bwMode="auto">
          <a:xfrm>
            <a:off x="6350543" y="2106556"/>
            <a:ext cx="2294964" cy="23519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9306" y="299545"/>
            <a:ext cx="6984175" cy="523220"/>
          </a:xfrm>
          <a:prstGeom prst="rect">
            <a:avLst/>
          </a:prstGeom>
          <a:noFill/>
        </p:spPr>
        <p:txBody>
          <a:bodyPr wrap="square" rtlCol="0">
            <a:spAutoFit/>
          </a:bodyPr>
          <a:lstStyle/>
          <a:p>
            <a:pPr>
              <a:spcBef>
                <a:spcPts val="54"/>
              </a:spcBef>
              <a:buClr>
                <a:schemeClr val="accent1"/>
              </a:buClr>
              <a:buSzPct val="110000"/>
            </a:pPr>
            <a:r>
              <a:rPr lang="en-US" sz="2800" b="1" dirty="0" smtClean="0">
                <a:solidFill>
                  <a:schemeClr val="accent1"/>
                </a:solidFill>
              </a:rPr>
              <a:t>GBD 2010: UK Benchmarking reaction </a:t>
            </a:r>
          </a:p>
        </p:txBody>
      </p:sp>
      <p:sp>
        <p:nvSpPr>
          <p:cNvPr id="8" name="Content Placeholder 2"/>
          <p:cNvSpPr>
            <a:spLocks noGrp="1"/>
          </p:cNvSpPr>
          <p:nvPr>
            <p:ph idx="1"/>
          </p:nvPr>
        </p:nvSpPr>
        <p:spPr>
          <a:xfrm>
            <a:off x="457200" y="1142999"/>
            <a:ext cx="5728447" cy="4425287"/>
          </a:xfrm>
        </p:spPr>
        <p:txBody>
          <a:bodyPr/>
          <a:lstStyle/>
          <a:p>
            <a:pPr marL="0" indent="0">
              <a:spcBef>
                <a:spcPts val="54"/>
              </a:spcBef>
              <a:buClr>
                <a:schemeClr val="accent1"/>
              </a:buClr>
              <a:buSzPct val="110000"/>
              <a:buNone/>
            </a:pPr>
            <a:r>
              <a:rPr lang="en-US" b="1" dirty="0" smtClean="0">
                <a:solidFill>
                  <a:schemeClr val="accent2"/>
                </a:solidFill>
              </a:rPr>
              <a:t>Dec </a:t>
            </a:r>
            <a:r>
              <a:rPr lang="en-US" b="1" dirty="0">
                <a:solidFill>
                  <a:schemeClr val="accent2"/>
                </a:solidFill>
              </a:rPr>
              <a:t>2012</a:t>
            </a:r>
          </a:p>
          <a:p>
            <a:pPr marL="285750" indent="-285750">
              <a:spcBef>
                <a:spcPts val="54"/>
              </a:spcBef>
              <a:buSzPct val="110000"/>
              <a:buFont typeface="Arial" panose="020B0604020202020204" pitchFamily="34" charset="0"/>
              <a:buChar char="•"/>
            </a:pPr>
            <a:r>
              <a:rPr lang="en-US" sz="1800" dirty="0"/>
              <a:t>IHME &amp; PHE formally commit to work together</a:t>
            </a:r>
          </a:p>
          <a:p>
            <a:pPr marL="742950" lvl="1" indent="-285750">
              <a:spcBef>
                <a:spcPts val="54"/>
              </a:spcBef>
              <a:buClr>
                <a:schemeClr val="accent1"/>
              </a:buClr>
              <a:buSzPct val="110000"/>
              <a:buFont typeface="Arial" panose="020B0604020202020204" pitchFamily="34" charset="0"/>
              <a:buChar char="–"/>
            </a:pPr>
            <a:r>
              <a:rPr lang="en-US" sz="1800" dirty="0"/>
              <a:t>Pooled </a:t>
            </a:r>
            <a:r>
              <a:rPr lang="en-US" sz="1800" dirty="0" smtClean="0"/>
              <a:t>resources</a:t>
            </a:r>
          </a:p>
          <a:p>
            <a:pPr marL="742950" lvl="1" indent="-285750">
              <a:spcBef>
                <a:spcPts val="54"/>
              </a:spcBef>
              <a:buClr>
                <a:schemeClr val="accent1"/>
              </a:buClr>
              <a:buSzPct val="110000"/>
              <a:buFont typeface="Arial" panose="020B0604020202020204" pitchFamily="34" charset="0"/>
              <a:buChar char="–"/>
            </a:pPr>
            <a:r>
              <a:rPr lang="en-US" sz="1800" dirty="0" smtClean="0"/>
              <a:t>Trained UK staff</a:t>
            </a:r>
            <a:endParaRPr lang="en-US" sz="1800" dirty="0"/>
          </a:p>
          <a:p>
            <a:pPr marL="0" indent="0">
              <a:spcBef>
                <a:spcPts val="54"/>
              </a:spcBef>
              <a:buClr>
                <a:schemeClr val="accent1"/>
              </a:buClr>
              <a:buSzPct val="110000"/>
              <a:buNone/>
            </a:pPr>
            <a:r>
              <a:rPr lang="en-US" b="1" dirty="0" smtClean="0">
                <a:solidFill>
                  <a:schemeClr val="accent2"/>
                </a:solidFill>
              </a:rPr>
              <a:t>March 2013 </a:t>
            </a:r>
          </a:p>
          <a:p>
            <a:pPr marL="285750" indent="-285750">
              <a:spcBef>
                <a:spcPts val="54"/>
              </a:spcBef>
              <a:buSzPct val="110000"/>
              <a:buFont typeface="Arial" panose="020B0604020202020204" pitchFamily="34" charset="0"/>
              <a:buChar char="•"/>
            </a:pPr>
            <a:r>
              <a:rPr lang="en-US" sz="1800" dirty="0" smtClean="0"/>
              <a:t>Publication of </a:t>
            </a:r>
            <a:r>
              <a:rPr lang="en-US" sz="1800" i="1" dirty="0" smtClean="0"/>
              <a:t>Lancet</a:t>
            </a:r>
            <a:r>
              <a:rPr lang="en-US" sz="1800" dirty="0" smtClean="0"/>
              <a:t> paper benchmarking </a:t>
            </a:r>
            <a:r>
              <a:rPr lang="en-US" sz="1800" dirty="0"/>
              <a:t>UK </a:t>
            </a:r>
            <a:r>
              <a:rPr lang="en-US" sz="1800" dirty="0" smtClean="0"/>
              <a:t>against </a:t>
            </a:r>
            <a:r>
              <a:rPr lang="en-US" sz="1800" dirty="0"/>
              <a:t>comparator countries</a:t>
            </a:r>
          </a:p>
          <a:p>
            <a:pPr marL="285750" indent="-285750">
              <a:spcBef>
                <a:spcPts val="54"/>
              </a:spcBef>
              <a:buSzPct val="110000"/>
              <a:buFont typeface="Arial" panose="020B0604020202020204" pitchFamily="34" charset="0"/>
              <a:buChar char="•"/>
            </a:pPr>
            <a:r>
              <a:rPr lang="en-US" sz="1800" dirty="0"/>
              <a:t>Jeremy Hunt, Secretary of State for </a:t>
            </a:r>
            <a:r>
              <a:rPr lang="en-US" sz="1800" dirty="0" smtClean="0"/>
              <a:t>Health, </a:t>
            </a:r>
            <a:r>
              <a:rPr lang="en-US" sz="1800" dirty="0"/>
              <a:t>issues a response to GBD findings and a call to </a:t>
            </a:r>
            <a:r>
              <a:rPr lang="en-US" sz="1800" dirty="0" smtClean="0"/>
              <a:t>action</a:t>
            </a:r>
            <a:endParaRPr lang="en-US" sz="1800" dirty="0"/>
          </a:p>
          <a:p>
            <a:pPr marL="620713" lvl="1" indent="-285750">
              <a:spcBef>
                <a:spcPts val="54"/>
              </a:spcBef>
              <a:buSzPct val="110000"/>
              <a:buFont typeface="Arial" panose="020B0604020202020204" pitchFamily="34" charset="0"/>
              <a:buChar char="–"/>
            </a:pPr>
            <a:r>
              <a:rPr lang="en-US" sz="1800" b="1" dirty="0"/>
              <a:t>Development of a national plan based on GBD</a:t>
            </a:r>
          </a:p>
          <a:p>
            <a:pPr marL="620713" lvl="1" indent="-285750">
              <a:spcBef>
                <a:spcPts val="54"/>
              </a:spcBef>
              <a:buSzPct val="110000"/>
              <a:buFont typeface="Arial" panose="020B0604020202020204" pitchFamily="34" charset="0"/>
              <a:buChar char="–"/>
            </a:pPr>
            <a:r>
              <a:rPr lang="en-US" sz="1800" b="1" dirty="0"/>
              <a:t>Creation of burden of disease unit with capacity building from IHME</a:t>
            </a:r>
          </a:p>
          <a:p>
            <a:pPr>
              <a:spcBef>
                <a:spcPts val="54"/>
              </a:spcBef>
              <a:buClr>
                <a:schemeClr val="accent1"/>
              </a:buClr>
              <a:buSzPct val="110000"/>
            </a:pPr>
            <a:endParaRPr lang="en-US" sz="1800" dirty="0"/>
          </a:p>
          <a:p>
            <a:endParaRPr lang="en-US" dirty="0"/>
          </a:p>
        </p:txBody>
      </p:sp>
    </p:spTree>
    <p:extLst>
      <p:ext uri="{BB962C8B-B14F-4D97-AF65-F5344CB8AC3E}">
        <p14:creationId xmlns:p14="http://schemas.microsoft.com/office/powerpoint/2010/main" val="349094929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b="1" dirty="0"/>
              <a:t>GBD </a:t>
            </a:r>
            <a:r>
              <a:rPr lang="en-US" b="1" dirty="0" smtClean="0"/>
              <a:t>2010: UK benchmarking</a:t>
            </a:r>
          </a:p>
          <a:p>
            <a:pPr marL="457200" indent="-457200">
              <a:buFont typeface="+mj-lt"/>
              <a:buAutoNum type="arabicParenR"/>
            </a:pPr>
            <a:r>
              <a:rPr lang="en-US" b="1" dirty="0" smtClean="0"/>
              <a:t>GBD 2013: England subnational</a:t>
            </a:r>
            <a:endParaRPr lang="en-US" b="1" dirty="0"/>
          </a:p>
          <a:p>
            <a:pPr marL="792163" lvl="1" indent="-457200">
              <a:buFont typeface="Wingdings" panose="05000000000000000000" pitchFamily="2" charset="2"/>
              <a:buChar char="§"/>
            </a:pPr>
            <a:r>
              <a:rPr lang="en-US" dirty="0" smtClean="0"/>
              <a:t>Results</a:t>
            </a:r>
          </a:p>
          <a:p>
            <a:pPr marL="457200" indent="-457200">
              <a:buFont typeface="+mj-lt"/>
              <a:buAutoNum type="arabicParenR"/>
            </a:pPr>
            <a:r>
              <a:rPr lang="en-US" dirty="0" smtClean="0"/>
              <a:t>PHE Action Plan</a:t>
            </a:r>
          </a:p>
          <a:p>
            <a:pPr marL="457200" indent="-457200">
              <a:buFont typeface="+mj-lt"/>
              <a:buAutoNum type="arabicParenR"/>
            </a:pPr>
            <a:r>
              <a:rPr lang="en-US" dirty="0" smtClean="0"/>
              <a:t>Future work: GBD 2016</a:t>
            </a:r>
          </a:p>
          <a:p>
            <a:pPr marL="457200" indent="-457200">
              <a:buFont typeface="+mj-lt"/>
              <a:buAutoNum type="arabicParenR"/>
            </a:pPr>
            <a:endParaRPr lang="en-US" dirty="0" smtClean="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6</a:t>
            </a:fld>
            <a:endParaRPr lang="en-US" dirty="0"/>
          </a:p>
        </p:txBody>
      </p:sp>
    </p:spTree>
    <p:extLst>
      <p:ext uri="{BB962C8B-B14F-4D97-AF65-F5344CB8AC3E}">
        <p14:creationId xmlns:p14="http://schemas.microsoft.com/office/powerpoint/2010/main" val="7557252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GBD 2013: England subnational </a:t>
            </a:r>
            <a:endParaRPr lang="en-US" dirty="0"/>
          </a:p>
        </p:txBody>
      </p:sp>
      <p:sp>
        <p:nvSpPr>
          <p:cNvPr id="3" name="Content Placeholder 2"/>
          <p:cNvSpPr>
            <a:spLocks noGrp="1"/>
          </p:cNvSpPr>
          <p:nvPr>
            <p:ph idx="1"/>
          </p:nvPr>
        </p:nvSpPr>
        <p:spPr>
          <a:xfrm>
            <a:off x="457199" y="1142999"/>
            <a:ext cx="5764725" cy="4425287"/>
          </a:xfrm>
        </p:spPr>
        <p:txBody>
          <a:bodyPr/>
          <a:lstStyle/>
          <a:p>
            <a:pPr marL="0" indent="0">
              <a:spcBef>
                <a:spcPts val="54"/>
              </a:spcBef>
              <a:buClr>
                <a:schemeClr val="accent1"/>
              </a:buClr>
              <a:buSzPct val="110000"/>
              <a:buNone/>
            </a:pPr>
            <a:endParaRPr lang="en-US" b="1" dirty="0" smtClean="0">
              <a:solidFill>
                <a:schemeClr val="accent2"/>
              </a:solidFill>
            </a:endParaRPr>
          </a:p>
          <a:p>
            <a:pPr marL="0" indent="0">
              <a:spcBef>
                <a:spcPts val="54"/>
              </a:spcBef>
              <a:buClr>
                <a:schemeClr val="accent1"/>
              </a:buClr>
              <a:buSzPct val="110000"/>
              <a:buNone/>
            </a:pPr>
            <a:endParaRPr lang="en-US" b="1" dirty="0">
              <a:solidFill>
                <a:schemeClr val="accent2"/>
              </a:solidFill>
            </a:endParaRPr>
          </a:p>
          <a:p>
            <a:pPr marL="0" indent="0">
              <a:spcBef>
                <a:spcPts val="54"/>
              </a:spcBef>
              <a:buClr>
                <a:schemeClr val="accent1"/>
              </a:buClr>
              <a:buSzPct val="110000"/>
              <a:buNone/>
            </a:pPr>
            <a:endParaRPr lang="en-US" b="1" dirty="0" smtClean="0">
              <a:solidFill>
                <a:schemeClr val="accent2"/>
              </a:solidFill>
            </a:endParaRPr>
          </a:p>
          <a:p>
            <a:pPr marL="0" indent="0">
              <a:spcBef>
                <a:spcPts val="54"/>
              </a:spcBef>
              <a:buClr>
                <a:schemeClr val="accent1"/>
              </a:buClr>
              <a:buSzPct val="110000"/>
              <a:buNone/>
            </a:pPr>
            <a:endParaRPr lang="en-US" b="1" dirty="0">
              <a:solidFill>
                <a:schemeClr val="accent2"/>
              </a:solidFill>
            </a:endParaRPr>
          </a:p>
          <a:p>
            <a:pPr marL="0" indent="0">
              <a:spcBef>
                <a:spcPts val="54"/>
              </a:spcBef>
              <a:buClr>
                <a:schemeClr val="accent1"/>
              </a:buClr>
              <a:buSzPct val="110000"/>
              <a:buNone/>
            </a:pPr>
            <a:endParaRPr lang="en-US" b="1" dirty="0" smtClean="0">
              <a:solidFill>
                <a:schemeClr val="accent2"/>
              </a:solidFill>
            </a:endParaRPr>
          </a:p>
          <a:p>
            <a:pPr marL="0" indent="0">
              <a:spcBef>
                <a:spcPts val="54"/>
              </a:spcBef>
              <a:buClr>
                <a:schemeClr val="accent1"/>
              </a:buClr>
              <a:buSzPct val="110000"/>
              <a:buNone/>
            </a:pPr>
            <a:r>
              <a:rPr lang="en-US" b="1" dirty="0" smtClean="0">
                <a:solidFill>
                  <a:schemeClr val="accent2"/>
                </a:solidFill>
              </a:rPr>
              <a:t>Collaboration with Public Health England</a:t>
            </a:r>
          </a:p>
          <a:p>
            <a:r>
              <a:rPr lang="en-US" sz="1800" dirty="0"/>
              <a:t>Duncan </a:t>
            </a:r>
            <a:r>
              <a:rPr lang="en-US" sz="1800" dirty="0" err="1"/>
              <a:t>Selbie</a:t>
            </a:r>
            <a:r>
              <a:rPr lang="en-US" sz="1800" dirty="0"/>
              <a:t>, Chief </a:t>
            </a:r>
            <a:r>
              <a:rPr lang="en-US" sz="1800" dirty="0" smtClean="0"/>
              <a:t>Executive of PHE</a:t>
            </a:r>
            <a:endParaRPr lang="en-US" sz="1800" dirty="0"/>
          </a:p>
          <a:p>
            <a:r>
              <a:rPr lang="en-US" sz="1800" dirty="0" smtClean="0"/>
              <a:t>John </a:t>
            </a:r>
            <a:r>
              <a:rPr lang="en-US" sz="1800" dirty="0"/>
              <a:t>Newton, </a:t>
            </a:r>
            <a:r>
              <a:rPr lang="en-US" sz="1800" dirty="0" smtClean="0"/>
              <a:t>Chief </a:t>
            </a:r>
            <a:r>
              <a:rPr lang="en-US" sz="1800" dirty="0"/>
              <a:t>Medical </a:t>
            </a:r>
            <a:r>
              <a:rPr lang="en-US" sz="1800" dirty="0" smtClean="0"/>
              <a:t>Officer, PHE</a:t>
            </a:r>
            <a:endParaRPr lang="en-US" sz="1800" dirty="0"/>
          </a:p>
          <a:p>
            <a:pPr marL="0" indent="0">
              <a:spcBef>
                <a:spcPts val="54"/>
              </a:spcBef>
              <a:buClr>
                <a:schemeClr val="accent1"/>
              </a:buClr>
              <a:buSzPct val="110000"/>
              <a:buNone/>
            </a:pPr>
            <a:endParaRPr lang="en-US" b="1" dirty="0">
              <a:solidFill>
                <a:schemeClr val="accent2"/>
              </a:solidFill>
            </a:endParaRPr>
          </a:p>
          <a:p>
            <a:pPr marL="0" indent="0">
              <a:spcBef>
                <a:spcPts val="54"/>
              </a:spcBef>
              <a:buClr>
                <a:schemeClr val="accent1"/>
              </a:buClr>
              <a:buSzPct val="110000"/>
              <a:buNone/>
            </a:pPr>
            <a:r>
              <a:rPr lang="en-US" b="1" dirty="0" smtClean="0">
                <a:solidFill>
                  <a:schemeClr val="accent2"/>
                </a:solidFill>
              </a:rPr>
              <a:t>September 2015</a:t>
            </a:r>
            <a:endParaRPr lang="en-US" b="1" dirty="0">
              <a:solidFill>
                <a:schemeClr val="accent2"/>
              </a:solidFill>
            </a:endParaRPr>
          </a:p>
          <a:p>
            <a:r>
              <a:rPr lang="en-US" sz="1800" dirty="0" smtClean="0"/>
              <a:t>Publication of </a:t>
            </a:r>
            <a:r>
              <a:rPr lang="en-US" sz="1800" i="1" dirty="0" smtClean="0"/>
              <a:t>Lancet</a:t>
            </a:r>
            <a:r>
              <a:rPr lang="en-US" sz="1800" dirty="0" smtClean="0"/>
              <a:t> subnational analysis with disease burden estimates for:</a:t>
            </a:r>
            <a:endParaRPr lang="en-US" sz="1800" dirty="0"/>
          </a:p>
          <a:p>
            <a:pPr lvl="1">
              <a:buFont typeface="Arial" panose="020B0604020202020204" pitchFamily="34" charset="0"/>
              <a:buChar char="–"/>
            </a:pPr>
            <a:r>
              <a:rPr lang="en-US" sz="1800" dirty="0"/>
              <a:t>9 regions of England; </a:t>
            </a:r>
            <a:r>
              <a:rPr lang="en-US" sz="1800" dirty="0" smtClean="0"/>
              <a:t>and 45 </a:t>
            </a:r>
            <a:r>
              <a:rPr lang="en-US" sz="1800" dirty="0"/>
              <a:t>deprivation areas</a:t>
            </a:r>
          </a:p>
          <a:p>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7</a:t>
            </a:fld>
            <a:endParaRPr lang="en-US" dirty="0"/>
          </a:p>
        </p:txBody>
      </p:sp>
      <p:pic>
        <p:nvPicPr>
          <p:cNvPr id="6" name="Picture 5"/>
          <p:cNvPicPr>
            <a:picLocks noChangeAspect="1"/>
          </p:cNvPicPr>
          <p:nvPr/>
        </p:nvPicPr>
        <p:blipFill>
          <a:blip r:embed="rId3"/>
          <a:stretch>
            <a:fillRect/>
          </a:stretch>
        </p:blipFill>
        <p:spPr>
          <a:xfrm>
            <a:off x="6221924" y="2827469"/>
            <a:ext cx="2634940" cy="1960292"/>
          </a:xfrm>
          <a:prstGeom prst="rect">
            <a:avLst/>
          </a:prstGeom>
          <a:ln>
            <a:solidFill>
              <a:schemeClr val="tx1"/>
            </a:solidFill>
          </a:ln>
        </p:spPr>
      </p:pic>
      <p:pic>
        <p:nvPicPr>
          <p:cNvPr id="8" name="Picture 7"/>
          <p:cNvPicPr>
            <a:picLocks noChangeAspect="1"/>
          </p:cNvPicPr>
          <p:nvPr/>
        </p:nvPicPr>
        <p:blipFill rotWithShape="1">
          <a:blip r:embed="rId4"/>
          <a:srcRect b="37819"/>
          <a:stretch/>
        </p:blipFill>
        <p:spPr>
          <a:xfrm>
            <a:off x="457199" y="783696"/>
            <a:ext cx="8050065" cy="1947259"/>
          </a:xfrm>
          <a:prstGeom prst="rect">
            <a:avLst/>
          </a:prstGeom>
          <a:ln>
            <a:noFill/>
          </a:ln>
        </p:spPr>
      </p:pic>
      <p:pic>
        <p:nvPicPr>
          <p:cNvPr id="2050" name="Picture 2" descr="https://www.hsj.co.uk/pictures/2000x2000fit/6/3/1/3012631_John-Newton6th-June-2016-HSJ-Roundtable-Reducing-variation0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87" r="8746"/>
          <a:stretch/>
        </p:blipFill>
        <p:spPr bwMode="auto">
          <a:xfrm>
            <a:off x="6693445" y="4884275"/>
            <a:ext cx="1691898" cy="128045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42575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b="1" dirty="0"/>
              <a:t>GBD </a:t>
            </a:r>
            <a:r>
              <a:rPr lang="en-US" b="1" dirty="0" smtClean="0"/>
              <a:t>2010: UK benchmarking</a:t>
            </a:r>
          </a:p>
          <a:p>
            <a:pPr marL="457200" indent="-457200">
              <a:buFont typeface="+mj-lt"/>
              <a:buAutoNum type="arabicParenR"/>
            </a:pPr>
            <a:r>
              <a:rPr lang="en-US" b="1" dirty="0" smtClean="0"/>
              <a:t>GBD 2013: England subnational</a:t>
            </a:r>
            <a:endParaRPr lang="en-US" b="1" dirty="0"/>
          </a:p>
          <a:p>
            <a:pPr marL="792163" lvl="1" indent="-457200">
              <a:buFont typeface="Wingdings" panose="05000000000000000000" pitchFamily="2" charset="2"/>
              <a:buChar char="§"/>
            </a:pPr>
            <a:r>
              <a:rPr lang="en-US" dirty="0" smtClean="0"/>
              <a:t>Results</a:t>
            </a:r>
          </a:p>
          <a:p>
            <a:pPr marL="457200" indent="-457200">
              <a:buFont typeface="+mj-lt"/>
              <a:buAutoNum type="arabicParenR"/>
            </a:pPr>
            <a:r>
              <a:rPr lang="en-US" dirty="0" smtClean="0"/>
              <a:t>PHE Action Plan</a:t>
            </a:r>
          </a:p>
          <a:p>
            <a:pPr marL="457200" indent="-457200">
              <a:buFont typeface="+mj-lt"/>
              <a:buAutoNum type="arabicParenR"/>
            </a:pPr>
            <a:r>
              <a:rPr lang="en-US" dirty="0" smtClean="0"/>
              <a:t>Future work: GBD 2016</a:t>
            </a:r>
          </a:p>
          <a:p>
            <a:pPr marL="457200" indent="-457200">
              <a:buFont typeface="+mj-lt"/>
              <a:buAutoNum type="arabicParenR"/>
            </a:pPr>
            <a:endParaRPr lang="en-US" dirty="0" smtClean="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8</a:t>
            </a:fld>
            <a:endParaRPr lang="en-US" dirty="0"/>
          </a:p>
        </p:txBody>
      </p:sp>
    </p:spTree>
    <p:extLst>
      <p:ext uri="{BB962C8B-B14F-4D97-AF65-F5344CB8AC3E}">
        <p14:creationId xmlns:p14="http://schemas.microsoft.com/office/powerpoint/2010/main" val="84901937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summary</a:t>
            </a:r>
            <a:endParaRPr lang="en-US" dirty="0"/>
          </a:p>
        </p:txBody>
      </p:sp>
      <p:sp>
        <p:nvSpPr>
          <p:cNvPr id="3" name="Content Placeholder 2"/>
          <p:cNvSpPr>
            <a:spLocks noGrp="1"/>
          </p:cNvSpPr>
          <p:nvPr>
            <p:ph idx="1"/>
          </p:nvPr>
        </p:nvSpPr>
        <p:spPr>
          <a:xfrm>
            <a:off x="419100" y="840921"/>
            <a:ext cx="8229600" cy="4425287"/>
          </a:xfrm>
        </p:spPr>
        <p:txBody>
          <a:bodyPr/>
          <a:lstStyle/>
          <a:p>
            <a:pPr marL="457200" indent="-457200">
              <a:buFont typeface="+mj-lt"/>
              <a:buAutoNum type="arabicParenR"/>
            </a:pPr>
            <a:r>
              <a:rPr lang="en-US" sz="2000" dirty="0"/>
              <a:t>Between </a:t>
            </a:r>
            <a:r>
              <a:rPr lang="en-US" sz="2000" dirty="0" smtClean="0"/>
              <a:t>1990-2013</a:t>
            </a:r>
            <a:r>
              <a:rPr lang="en-US" sz="2000" dirty="0"/>
              <a:t>, life expectancy </a:t>
            </a:r>
            <a:r>
              <a:rPr lang="en-US" sz="2000" dirty="0" smtClean="0"/>
              <a:t>in </a:t>
            </a:r>
            <a:r>
              <a:rPr lang="en-US" sz="2000" dirty="0"/>
              <a:t>England increased by 5·4 years </a:t>
            </a:r>
            <a:r>
              <a:rPr lang="en-US" sz="2000" dirty="0" smtClean="0"/>
              <a:t>from </a:t>
            </a:r>
            <a:r>
              <a:rPr lang="en-US" sz="2000" dirty="0"/>
              <a:t>75·9 years </a:t>
            </a:r>
            <a:r>
              <a:rPr lang="en-US" sz="2000" dirty="0" smtClean="0"/>
              <a:t>to </a:t>
            </a:r>
            <a:r>
              <a:rPr lang="en-US" sz="2000" dirty="0"/>
              <a:t>81·3 </a:t>
            </a:r>
            <a:r>
              <a:rPr lang="en-US" sz="2000" dirty="0" smtClean="0"/>
              <a:t>years; </a:t>
            </a:r>
            <a:r>
              <a:rPr lang="en-US" sz="2000" dirty="0"/>
              <a:t>gains were greater for men than for women</a:t>
            </a:r>
            <a:r>
              <a:rPr lang="en-US" sz="2000" dirty="0" smtClean="0"/>
              <a:t>.</a:t>
            </a:r>
          </a:p>
          <a:p>
            <a:pPr marL="457200" indent="-457200">
              <a:buFont typeface="+mj-lt"/>
              <a:buAutoNum type="arabicParenR"/>
            </a:pPr>
            <a:r>
              <a:rPr lang="en-US" sz="2000" dirty="0" smtClean="0"/>
              <a:t>Rates </a:t>
            </a:r>
            <a:r>
              <a:rPr lang="en-US" sz="2000" dirty="0"/>
              <a:t>of age-</a:t>
            </a:r>
            <a:r>
              <a:rPr lang="en-US" sz="2000" dirty="0" err="1"/>
              <a:t>standardised</a:t>
            </a:r>
            <a:r>
              <a:rPr lang="en-US" sz="2000" dirty="0"/>
              <a:t> YLLs reduced by 41·1</a:t>
            </a:r>
            <a:r>
              <a:rPr lang="en-US" sz="2000" dirty="0" smtClean="0"/>
              <a:t>%, </a:t>
            </a:r>
            <a:r>
              <a:rPr lang="en-US" sz="2000" dirty="0"/>
              <a:t>whereas DALYs were reduced by 23·8</a:t>
            </a:r>
            <a:r>
              <a:rPr lang="en-US" sz="2000" dirty="0" smtClean="0"/>
              <a:t>%, </a:t>
            </a:r>
            <a:r>
              <a:rPr lang="en-US" sz="2000" dirty="0"/>
              <a:t>and YLDs by 1·4</a:t>
            </a:r>
            <a:r>
              <a:rPr lang="en-US" sz="2000" dirty="0" smtClean="0"/>
              <a:t>%.</a:t>
            </a:r>
          </a:p>
          <a:p>
            <a:pPr marL="457200" indent="-457200">
              <a:buFont typeface="+mj-lt"/>
              <a:buAutoNum type="arabicParenR"/>
            </a:pPr>
            <a:r>
              <a:rPr lang="en-US" sz="2000" dirty="0" smtClean="0"/>
              <a:t>England </a:t>
            </a:r>
            <a:r>
              <a:rPr lang="en-US" sz="2000" dirty="0"/>
              <a:t>ranked better than the UK and the EU15+ means</a:t>
            </a:r>
            <a:r>
              <a:rPr lang="en-US" sz="2000" dirty="0" smtClean="0"/>
              <a:t>.</a:t>
            </a:r>
          </a:p>
          <a:p>
            <a:pPr marL="457200" indent="-457200">
              <a:buFont typeface="+mj-lt"/>
              <a:buAutoNum type="arabicParenR"/>
            </a:pPr>
            <a:r>
              <a:rPr lang="en-US" sz="2000" dirty="0" smtClean="0"/>
              <a:t>Between </a:t>
            </a:r>
            <a:r>
              <a:rPr lang="en-US" sz="2000" dirty="0" smtClean="0"/>
              <a:t>1990-2013</a:t>
            </a:r>
            <a:r>
              <a:rPr lang="en-US" sz="2000" dirty="0"/>
              <a:t>, the range in life expectancy among 45 regional deprivation areas remained 8·2 years for men and decreased from 7·2 years in 1990 to 6·9 years in 2013 for women</a:t>
            </a:r>
            <a:r>
              <a:rPr lang="en-US" sz="2000" dirty="0" smtClean="0"/>
              <a:t>.</a:t>
            </a:r>
          </a:p>
          <a:p>
            <a:pPr marL="457200" indent="-457200">
              <a:buFont typeface="+mj-lt"/>
              <a:buAutoNum type="arabicParenR"/>
            </a:pPr>
            <a:r>
              <a:rPr lang="en-US" sz="2000" dirty="0" smtClean="0"/>
              <a:t>In </a:t>
            </a:r>
            <a:r>
              <a:rPr lang="en-US" sz="2000" dirty="0"/>
              <a:t>2013, the leading cause of YLLs was </a:t>
            </a:r>
            <a:r>
              <a:rPr lang="en-US" sz="2000" dirty="0" err="1"/>
              <a:t>ischaemic</a:t>
            </a:r>
            <a:r>
              <a:rPr lang="en-US" sz="2000" dirty="0"/>
              <a:t> heart disease, and the leading cause of DALYs was low back and neck pain</a:t>
            </a:r>
            <a:r>
              <a:rPr lang="en-US" sz="2000" dirty="0" smtClean="0"/>
              <a:t>.</a:t>
            </a:r>
          </a:p>
          <a:p>
            <a:pPr marL="457200" indent="-457200">
              <a:buFont typeface="+mj-lt"/>
              <a:buAutoNum type="arabicParenR"/>
            </a:pPr>
            <a:r>
              <a:rPr lang="en-US" sz="2000" dirty="0" smtClean="0"/>
              <a:t>Known </a:t>
            </a:r>
            <a:r>
              <a:rPr lang="en-US" sz="2000" dirty="0"/>
              <a:t>risk factors accounted for 39·6% </a:t>
            </a:r>
            <a:r>
              <a:rPr lang="en-US" sz="2000" dirty="0" smtClean="0"/>
              <a:t>of </a:t>
            </a:r>
            <a:r>
              <a:rPr lang="en-US" sz="2000" dirty="0"/>
              <a:t>DALYs; leading behavioural risk factors were suboptimal diet (10·8</a:t>
            </a:r>
            <a:r>
              <a:rPr lang="en-US" sz="2000" dirty="0" smtClean="0"/>
              <a:t>%) </a:t>
            </a:r>
            <a:r>
              <a:rPr lang="en-US" sz="2000" dirty="0"/>
              <a:t>and tobacco (10·7</a:t>
            </a:r>
            <a:r>
              <a:rPr lang="en-US" sz="2000" dirty="0" smtClean="0"/>
              <a:t>%).</a:t>
            </a:r>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9</a:t>
            </a:fld>
            <a:endParaRPr lang="en-US" dirty="0"/>
          </a:p>
        </p:txBody>
      </p:sp>
    </p:spTree>
    <p:extLst>
      <p:ext uri="{BB962C8B-B14F-4D97-AF65-F5344CB8AC3E}">
        <p14:creationId xmlns:p14="http://schemas.microsoft.com/office/powerpoint/2010/main" val="284893758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HME ppt template_1109">
  <a:themeElements>
    <a:clrScheme name="Custom 6">
      <a:dk1>
        <a:srgbClr val="000000"/>
      </a:dk1>
      <a:lt1>
        <a:srgbClr val="FFFFFF"/>
      </a:lt1>
      <a:dk2>
        <a:srgbClr val="000000"/>
      </a:dk2>
      <a:lt2>
        <a:srgbClr val="5F5F5F"/>
      </a:lt2>
      <a:accent1>
        <a:srgbClr val="5BBB0E"/>
      </a:accent1>
      <a:accent2>
        <a:srgbClr val="308600"/>
      </a:accent2>
      <a:accent3>
        <a:srgbClr val="4B3892"/>
      </a:accent3>
      <a:accent4>
        <a:srgbClr val="A6A6A6"/>
      </a:accent4>
      <a:accent5>
        <a:srgbClr val="16540A"/>
      </a:accent5>
      <a:accent6>
        <a:srgbClr val="CD6F49"/>
      </a:accent6>
      <a:hlink>
        <a:srgbClr val="4D8540"/>
      </a:hlink>
      <a:folHlink>
        <a:srgbClr val="4D854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spcBef>
            <a:spcPts val="54"/>
          </a:spcBef>
          <a:buClr>
            <a:schemeClr val="accent1"/>
          </a:buClr>
          <a:buSzPct val="110000"/>
          <a:defRPr sz="1800" dirty="0" err="1"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48AA43"/>
        </a:accent1>
        <a:accent2>
          <a:srgbClr val="333399"/>
        </a:accent2>
        <a:accent3>
          <a:srgbClr val="FFFFFF"/>
        </a:accent3>
        <a:accent4>
          <a:srgbClr val="000000"/>
        </a:accent4>
        <a:accent5>
          <a:srgbClr val="B1D2B0"/>
        </a:accent5>
        <a:accent6>
          <a:srgbClr val="2D2D8A"/>
        </a:accent6>
        <a:hlink>
          <a:srgbClr val="009999"/>
        </a:hlink>
        <a:folHlink>
          <a:srgbClr val="92C67C"/>
        </a:folHlink>
      </a:clrScheme>
      <a:clrMap bg1="lt1" tx1="dk1" bg2="lt2" tx2="dk2" accent1="accent1" accent2="accent2" accent3="accent3" accent4="accent4" accent5="accent5" accent6="accent6" hlink="hlink" folHlink="folHlink"/>
    </a:extraClrScheme>
    <a:extraClrScheme>
      <a:clrScheme name="Default Design 14">
        <a:dk1>
          <a:srgbClr val="4C5B52"/>
        </a:dk1>
        <a:lt1>
          <a:srgbClr val="FFFFFF"/>
        </a:lt1>
        <a:dk2>
          <a:srgbClr val="000000"/>
        </a:dk2>
        <a:lt2>
          <a:srgbClr val="808080"/>
        </a:lt2>
        <a:accent1>
          <a:srgbClr val="48AA43"/>
        </a:accent1>
        <a:accent2>
          <a:srgbClr val="333399"/>
        </a:accent2>
        <a:accent3>
          <a:srgbClr val="FFFFFF"/>
        </a:accent3>
        <a:accent4>
          <a:srgbClr val="404C45"/>
        </a:accent4>
        <a:accent5>
          <a:srgbClr val="B1D2B0"/>
        </a:accent5>
        <a:accent6>
          <a:srgbClr val="2D2D8A"/>
        </a:accent6>
        <a:hlink>
          <a:srgbClr val="009999"/>
        </a:hlink>
        <a:folHlink>
          <a:srgbClr val="92C67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IHME ppt template_1109</Template>
  <TotalTime>1543</TotalTime>
  <Words>1156</Words>
  <Application>Microsoft Office PowerPoint</Application>
  <PresentationFormat>On-screen Show (4:3)</PresentationFormat>
  <Paragraphs>156</Paragraphs>
  <Slides>25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Courier New</vt:lpstr>
      <vt:lpstr>Wingdings</vt:lpstr>
      <vt:lpstr>IHME ppt template_1109</vt:lpstr>
      <vt:lpstr>Global Burden of Disease: England </vt:lpstr>
      <vt:lpstr>Overview</vt:lpstr>
      <vt:lpstr>Overview</vt:lpstr>
      <vt:lpstr>PowerPoint Presentation</vt:lpstr>
      <vt:lpstr>PowerPoint Presentation</vt:lpstr>
      <vt:lpstr>Overview</vt:lpstr>
      <vt:lpstr>GBD 2013: England subnational </vt:lpstr>
      <vt:lpstr>Overview</vt:lpstr>
      <vt:lpstr>Results - summary</vt:lpstr>
      <vt:lpstr>25 leading causes of years of life lost (YLLs) in England, both sexes, 1990, 2005, and 2013 with age-standardized median percent change</vt:lpstr>
      <vt:lpstr>PowerPoint Presentation</vt:lpstr>
      <vt:lpstr>YLL rates, both sexes, 2013 relative to deprivation </vt:lpstr>
      <vt:lpstr>25 leading causes of DALYs in England, both sexes, 1990, 2005, 2013</vt:lpstr>
      <vt:lpstr>Proportion of  all-cause DALYs attributable to behavioural, environmental and occupational, and metabolic risk factors and their overlaps for all ages in 2013 </vt:lpstr>
      <vt:lpstr>Proportion of cardiovascular disease DALYs attributable to behavioural, environmental and occupational, and metabolic risk factors and their overlaps for all ages in 2013 </vt:lpstr>
      <vt:lpstr>DALYs attributed to risk factors in 2013 England, both sexes</vt:lpstr>
      <vt:lpstr>Overview</vt:lpstr>
      <vt:lpstr>Duncan Selbie, CEO of Public Health England</vt:lpstr>
      <vt:lpstr>PowerPoint Presentation</vt:lpstr>
      <vt:lpstr>PHE committed to priorities supported by GBD</vt:lpstr>
      <vt:lpstr>Tackling obesity</vt:lpstr>
      <vt:lpstr>Reducing smoking</vt:lpstr>
      <vt:lpstr>Passing the baton to Public Health England</vt:lpstr>
      <vt:lpstr>Overview</vt:lpstr>
      <vt:lpstr>Future directions: GBD 2016</vt:lpstr>
    </vt:vector>
  </TitlesOfParts>
  <Company>UW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Information</dc:title>
  <dc:creator>Nebula</dc:creator>
  <cp:lastModifiedBy>Simon Hay</cp:lastModifiedBy>
  <cp:revision>158</cp:revision>
  <dcterms:created xsi:type="dcterms:W3CDTF">2009-11-17T17:26:05Z</dcterms:created>
  <dcterms:modified xsi:type="dcterms:W3CDTF">2016-11-09T16:26:16Z</dcterms:modified>
</cp:coreProperties>
</file>